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87" r:id="rId19"/>
    <p:sldId id="276" r:id="rId20"/>
    <p:sldId id="288" r:id="rId21"/>
    <p:sldId id="278" r:id="rId22"/>
    <p:sldId id="289" r:id="rId23"/>
    <p:sldId id="280" r:id="rId24"/>
    <p:sldId id="290" r:id="rId25"/>
    <p:sldId id="282" r:id="rId26"/>
    <p:sldId id="291" r:id="rId27"/>
    <p:sldId id="284" r:id="rId28"/>
    <p:sldId id="292" r:id="rId29"/>
    <p:sldId id="286"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262"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362" autoAdjust="0"/>
  </p:normalViewPr>
  <p:slideViewPr>
    <p:cSldViewPr>
      <p:cViewPr>
        <p:scale>
          <a:sx n="70" d="100"/>
          <a:sy n="70" d="100"/>
        </p:scale>
        <p:origin x="-51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FB66C73-99C5-42FF-8A81-D0D4B0AF5103}" type="datetimeFigureOut">
              <a:rPr lang="en-GB" smtClean="0"/>
              <a:t>13/01/2011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7DFD9F-62F0-4E6D-8DF6-8E8AD54E5B70}" type="slidenum">
              <a:rPr lang="en-GB" smtClean="0"/>
              <a:t>‹#›</a:t>
            </a:fld>
            <a:endParaRPr lang="en-GB"/>
          </a:p>
        </p:txBody>
      </p:sp>
    </p:spTree>
    <p:extLst>
      <p:ext uri="{BB962C8B-B14F-4D97-AF65-F5344CB8AC3E}">
        <p14:creationId xmlns:p14="http://schemas.microsoft.com/office/powerpoint/2010/main" val="16604306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B66C73-99C5-42FF-8A81-D0D4B0AF5103}" type="datetimeFigureOut">
              <a:rPr lang="en-GB" smtClean="0"/>
              <a:t>13/01/2011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7DFD9F-62F0-4E6D-8DF6-8E8AD54E5B70}" type="slidenum">
              <a:rPr lang="en-GB" smtClean="0"/>
              <a:t>‹#›</a:t>
            </a:fld>
            <a:endParaRPr lang="en-GB"/>
          </a:p>
        </p:txBody>
      </p:sp>
    </p:spTree>
    <p:extLst>
      <p:ext uri="{BB962C8B-B14F-4D97-AF65-F5344CB8AC3E}">
        <p14:creationId xmlns:p14="http://schemas.microsoft.com/office/powerpoint/2010/main" val="42643108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B66C73-99C5-42FF-8A81-D0D4B0AF5103}" type="datetimeFigureOut">
              <a:rPr lang="en-GB" smtClean="0"/>
              <a:t>13/01/2011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7DFD9F-62F0-4E6D-8DF6-8E8AD54E5B70}" type="slidenum">
              <a:rPr lang="en-GB" smtClean="0"/>
              <a:t>‹#›</a:t>
            </a:fld>
            <a:endParaRPr lang="en-GB"/>
          </a:p>
        </p:txBody>
      </p:sp>
    </p:spTree>
    <p:extLst>
      <p:ext uri="{BB962C8B-B14F-4D97-AF65-F5344CB8AC3E}">
        <p14:creationId xmlns:p14="http://schemas.microsoft.com/office/powerpoint/2010/main" val="3254227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B66C73-99C5-42FF-8A81-D0D4B0AF5103}" type="datetimeFigureOut">
              <a:rPr lang="en-GB" smtClean="0"/>
              <a:t>13/01/2011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7DFD9F-62F0-4E6D-8DF6-8E8AD54E5B70}" type="slidenum">
              <a:rPr lang="en-GB" smtClean="0"/>
              <a:t>‹#›</a:t>
            </a:fld>
            <a:endParaRPr lang="en-GB"/>
          </a:p>
        </p:txBody>
      </p:sp>
    </p:spTree>
    <p:extLst>
      <p:ext uri="{BB962C8B-B14F-4D97-AF65-F5344CB8AC3E}">
        <p14:creationId xmlns:p14="http://schemas.microsoft.com/office/powerpoint/2010/main" val="10307405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FB66C73-99C5-42FF-8A81-D0D4B0AF5103}" type="datetimeFigureOut">
              <a:rPr lang="en-GB" smtClean="0"/>
              <a:t>13/01/2011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97DFD9F-62F0-4E6D-8DF6-8E8AD54E5B70}" type="slidenum">
              <a:rPr lang="en-GB" smtClean="0"/>
              <a:t>‹#›</a:t>
            </a:fld>
            <a:endParaRPr lang="en-GB"/>
          </a:p>
        </p:txBody>
      </p:sp>
    </p:spTree>
    <p:extLst>
      <p:ext uri="{BB962C8B-B14F-4D97-AF65-F5344CB8AC3E}">
        <p14:creationId xmlns:p14="http://schemas.microsoft.com/office/powerpoint/2010/main" val="7074480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FB66C73-99C5-42FF-8A81-D0D4B0AF5103}" type="datetimeFigureOut">
              <a:rPr lang="en-GB" smtClean="0"/>
              <a:t>13/01/2011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7DFD9F-62F0-4E6D-8DF6-8E8AD54E5B70}" type="slidenum">
              <a:rPr lang="en-GB" smtClean="0"/>
              <a:t>‹#›</a:t>
            </a:fld>
            <a:endParaRPr lang="en-GB"/>
          </a:p>
        </p:txBody>
      </p:sp>
    </p:spTree>
    <p:extLst>
      <p:ext uri="{BB962C8B-B14F-4D97-AF65-F5344CB8AC3E}">
        <p14:creationId xmlns:p14="http://schemas.microsoft.com/office/powerpoint/2010/main" val="2290652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FB66C73-99C5-42FF-8A81-D0D4B0AF5103}" type="datetimeFigureOut">
              <a:rPr lang="en-GB" smtClean="0"/>
              <a:t>13/01/2011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97DFD9F-62F0-4E6D-8DF6-8E8AD54E5B70}" type="slidenum">
              <a:rPr lang="en-GB" smtClean="0"/>
              <a:t>‹#›</a:t>
            </a:fld>
            <a:endParaRPr lang="en-GB"/>
          </a:p>
        </p:txBody>
      </p:sp>
    </p:spTree>
    <p:extLst>
      <p:ext uri="{BB962C8B-B14F-4D97-AF65-F5344CB8AC3E}">
        <p14:creationId xmlns:p14="http://schemas.microsoft.com/office/powerpoint/2010/main" val="33022306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FB66C73-99C5-42FF-8A81-D0D4B0AF5103}" type="datetimeFigureOut">
              <a:rPr lang="en-GB" smtClean="0"/>
              <a:t>13/01/2011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97DFD9F-62F0-4E6D-8DF6-8E8AD54E5B70}" type="slidenum">
              <a:rPr lang="en-GB" smtClean="0"/>
              <a:t>‹#›</a:t>
            </a:fld>
            <a:endParaRPr lang="en-GB"/>
          </a:p>
        </p:txBody>
      </p:sp>
    </p:spTree>
    <p:extLst>
      <p:ext uri="{BB962C8B-B14F-4D97-AF65-F5344CB8AC3E}">
        <p14:creationId xmlns:p14="http://schemas.microsoft.com/office/powerpoint/2010/main" val="38997087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B66C73-99C5-42FF-8A81-D0D4B0AF5103}" type="datetimeFigureOut">
              <a:rPr lang="en-GB" smtClean="0"/>
              <a:t>13/01/2011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97DFD9F-62F0-4E6D-8DF6-8E8AD54E5B70}" type="slidenum">
              <a:rPr lang="en-GB" smtClean="0"/>
              <a:t>‹#›</a:t>
            </a:fld>
            <a:endParaRPr lang="en-GB"/>
          </a:p>
        </p:txBody>
      </p:sp>
    </p:spTree>
    <p:extLst>
      <p:ext uri="{BB962C8B-B14F-4D97-AF65-F5344CB8AC3E}">
        <p14:creationId xmlns:p14="http://schemas.microsoft.com/office/powerpoint/2010/main" val="9872510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B66C73-99C5-42FF-8A81-D0D4B0AF5103}" type="datetimeFigureOut">
              <a:rPr lang="en-GB" smtClean="0"/>
              <a:t>13/01/2011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7DFD9F-62F0-4E6D-8DF6-8E8AD54E5B70}" type="slidenum">
              <a:rPr lang="en-GB" smtClean="0"/>
              <a:t>‹#›</a:t>
            </a:fld>
            <a:endParaRPr lang="en-GB"/>
          </a:p>
        </p:txBody>
      </p:sp>
    </p:spTree>
    <p:extLst>
      <p:ext uri="{BB962C8B-B14F-4D97-AF65-F5344CB8AC3E}">
        <p14:creationId xmlns:p14="http://schemas.microsoft.com/office/powerpoint/2010/main" val="15362347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B66C73-99C5-42FF-8A81-D0D4B0AF5103}" type="datetimeFigureOut">
              <a:rPr lang="en-GB" smtClean="0"/>
              <a:t>13/01/2011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97DFD9F-62F0-4E6D-8DF6-8E8AD54E5B70}" type="slidenum">
              <a:rPr lang="en-GB" smtClean="0"/>
              <a:t>‹#›</a:t>
            </a:fld>
            <a:endParaRPr lang="en-GB"/>
          </a:p>
        </p:txBody>
      </p:sp>
    </p:spTree>
    <p:extLst>
      <p:ext uri="{BB962C8B-B14F-4D97-AF65-F5344CB8AC3E}">
        <p14:creationId xmlns:p14="http://schemas.microsoft.com/office/powerpoint/2010/main" val="33335063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B66C73-99C5-42FF-8A81-D0D4B0AF5103}" type="datetimeFigureOut">
              <a:rPr lang="en-GB" smtClean="0"/>
              <a:t>13/01/2011</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7DFD9F-62F0-4E6D-8DF6-8E8AD54E5B70}" type="slidenum">
              <a:rPr lang="en-GB" smtClean="0"/>
              <a:t>‹#›</a:t>
            </a:fld>
            <a:endParaRPr lang="en-GB"/>
          </a:p>
        </p:txBody>
      </p:sp>
    </p:spTree>
    <p:extLst>
      <p:ext uri="{BB962C8B-B14F-4D97-AF65-F5344CB8AC3E}">
        <p14:creationId xmlns:p14="http://schemas.microsoft.com/office/powerpoint/2010/main" val="2585648776"/>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slide" Target="slide9.xml"/><Relationship Id="rId7" Type="http://schemas.openxmlformats.org/officeDocument/2006/relationships/image" Target="../media/image8.jpeg"/><Relationship Id="rId2" Type="http://schemas.openxmlformats.org/officeDocument/2006/relationships/slide" Target="slide8.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9.jpeg"/><Relationship Id="rId4" Type="http://schemas.openxmlformats.org/officeDocument/2006/relationships/slide" Target="slide11.xml"/></Relationships>
</file>

<file path=ppt/slides/_rels/slide11.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slide" Target="slide12.xml"/><Relationship Id="rId7" Type="http://schemas.openxmlformats.org/officeDocument/2006/relationships/image" Target="../media/image8.jpeg"/><Relationship Id="rId2" Type="http://schemas.openxmlformats.org/officeDocument/2006/relationships/slide" Target="slide10.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9.jpeg"/><Relationship Id="rId4" Type="http://schemas.openxmlformats.org/officeDocument/2006/relationships/slide" Target="slide13.xml"/></Relationships>
</file>

<file path=ppt/slides/_rels/slide1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10.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10.jpeg"/><Relationship Id="rId4" Type="http://schemas.openxmlformats.org/officeDocument/2006/relationships/slide" Target="slide13.xml"/></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12.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1.jpeg"/><Relationship Id="rId4" Type="http://schemas.openxmlformats.org/officeDocument/2006/relationships/slide" Target="slide15.xml"/></Relationships>
</file>

<file path=ppt/slides/_rels/slide14.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slide" Target="slide13.xml"/><Relationship Id="rId7" Type="http://schemas.openxmlformats.org/officeDocument/2006/relationships/image" Target="../media/image11.jpeg"/><Relationship Id="rId2" Type="http://schemas.openxmlformats.org/officeDocument/2006/relationships/slide" Target="slide12.xml"/><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12.jpeg"/><Relationship Id="rId4" Type="http://schemas.openxmlformats.org/officeDocument/2006/relationships/slide" Target="slide15.xml"/></Relationships>
</file>

<file path=ppt/slides/_rels/slide15.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slide" Target="slide16.xml"/><Relationship Id="rId7" Type="http://schemas.openxmlformats.org/officeDocument/2006/relationships/image" Target="../media/image11.jpeg"/><Relationship Id="rId2" Type="http://schemas.openxmlformats.org/officeDocument/2006/relationships/slide" Target="slide14.xml"/><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12.jpeg"/><Relationship Id="rId4" Type="http://schemas.openxmlformats.org/officeDocument/2006/relationships/slide" Target="slide17.xml"/></Relationships>
</file>

<file path=ppt/slides/_rels/slide16.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slide" Target="slide15.xml"/><Relationship Id="rId7" Type="http://schemas.openxmlformats.org/officeDocument/2006/relationships/image" Target="../media/image11.jpeg"/><Relationship Id="rId2" Type="http://schemas.openxmlformats.org/officeDocument/2006/relationships/slide" Target="slide14.xml"/><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12.jpeg"/><Relationship Id="rId4"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16.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13.jpeg"/><Relationship Id="rId4" Type="http://schemas.openxmlformats.org/officeDocument/2006/relationships/slide" Target="slide19.xml"/></Relationships>
</file>

<file path=ppt/slides/_rels/slide18.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14.jpeg"/><Relationship Id="rId4" Type="http://schemas.openxmlformats.org/officeDocument/2006/relationships/slide" Target="slide19.xml"/></Relationships>
</file>

<file path=ppt/slides/_rels/slide19.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slide" Target="slide20.xml"/><Relationship Id="rId7" Type="http://schemas.openxmlformats.org/officeDocument/2006/relationships/image" Target="../media/image16.jpeg"/><Relationship Id="rId2" Type="http://schemas.openxmlformats.org/officeDocument/2006/relationships/slide" Target="slide18.xml"/><Relationship Id="rId1" Type="http://schemas.openxmlformats.org/officeDocument/2006/relationships/slideLayout" Target="../slideLayouts/slideLayout2.xml"/><Relationship Id="rId6" Type="http://schemas.microsoft.com/office/2007/relationships/hdphoto" Target="../media/hdphoto15.wdp"/><Relationship Id="rId5" Type="http://schemas.openxmlformats.org/officeDocument/2006/relationships/image" Target="../media/image15.jpeg"/><Relationship Id="rId4" Type="http://schemas.openxmlformats.org/officeDocument/2006/relationships/slide" Target="slide21.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slide" Target="slide5.xml"/></Relationships>
</file>

<file path=ppt/slides/_rels/slide20.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slide" Target="slide19.xml"/><Relationship Id="rId7" Type="http://schemas.openxmlformats.org/officeDocument/2006/relationships/image" Target="../media/image16.jpeg"/><Relationship Id="rId2" Type="http://schemas.openxmlformats.org/officeDocument/2006/relationships/slide" Target="slide18.xml"/><Relationship Id="rId1" Type="http://schemas.openxmlformats.org/officeDocument/2006/relationships/slideLayout" Target="../slideLayouts/slideLayout2.xml"/><Relationship Id="rId6" Type="http://schemas.microsoft.com/office/2007/relationships/hdphoto" Target="../media/hdphoto15.wdp"/><Relationship Id="rId5" Type="http://schemas.openxmlformats.org/officeDocument/2006/relationships/image" Target="../media/image15.jpeg"/><Relationship Id="rId4" Type="http://schemas.openxmlformats.org/officeDocument/2006/relationships/slide" Target="slide21.xml"/></Relationships>
</file>

<file path=ppt/slides/_rels/slide21.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20.xml"/><Relationship Id="rId1" Type="http://schemas.openxmlformats.org/officeDocument/2006/relationships/slideLayout" Target="../slideLayouts/slideLayout2.xml"/><Relationship Id="rId6" Type="http://schemas.microsoft.com/office/2007/relationships/hdphoto" Target="../media/hdphoto17.wdp"/><Relationship Id="rId5" Type="http://schemas.openxmlformats.org/officeDocument/2006/relationships/image" Target="../media/image17.jpeg"/><Relationship Id="rId4" Type="http://schemas.openxmlformats.org/officeDocument/2006/relationships/slide" Target="slide23.xml"/></Relationships>
</file>

<file path=ppt/slides/_rels/slide22.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20.xml"/><Relationship Id="rId1" Type="http://schemas.openxmlformats.org/officeDocument/2006/relationships/slideLayout" Target="../slideLayouts/slideLayout2.xml"/><Relationship Id="rId6" Type="http://schemas.microsoft.com/office/2007/relationships/hdphoto" Target="../media/hdphoto18.wdp"/><Relationship Id="rId5" Type="http://schemas.openxmlformats.org/officeDocument/2006/relationships/image" Target="../media/image18.jpeg"/><Relationship Id="rId4" Type="http://schemas.openxmlformats.org/officeDocument/2006/relationships/slide" Target="slide23.xml"/></Relationships>
</file>

<file path=ppt/slides/_rels/slide23.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slide" Target="slide24.xml"/><Relationship Id="rId7" Type="http://schemas.openxmlformats.org/officeDocument/2006/relationships/image" Target="../media/image18.jpeg"/><Relationship Id="rId2" Type="http://schemas.openxmlformats.org/officeDocument/2006/relationships/slide" Target="slide22.xml"/><Relationship Id="rId1" Type="http://schemas.openxmlformats.org/officeDocument/2006/relationships/slideLayout" Target="../slideLayouts/slideLayout2.xml"/><Relationship Id="rId6" Type="http://schemas.microsoft.com/office/2007/relationships/hdphoto" Target="../media/hdphoto19.wdp"/><Relationship Id="rId5" Type="http://schemas.openxmlformats.org/officeDocument/2006/relationships/image" Target="../media/image19.jpeg"/><Relationship Id="rId4" Type="http://schemas.openxmlformats.org/officeDocument/2006/relationships/slide" Target="slide25.xml"/></Relationships>
</file>

<file path=ppt/slides/_rels/slide24.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slide" Target="slide23.xml"/><Relationship Id="rId7" Type="http://schemas.openxmlformats.org/officeDocument/2006/relationships/image" Target="../media/image18.jpeg"/><Relationship Id="rId2" Type="http://schemas.openxmlformats.org/officeDocument/2006/relationships/slide" Target="slide22.xml"/><Relationship Id="rId1" Type="http://schemas.openxmlformats.org/officeDocument/2006/relationships/slideLayout" Target="../slideLayouts/slideLayout2.xml"/><Relationship Id="rId6" Type="http://schemas.microsoft.com/office/2007/relationships/hdphoto" Target="../media/hdphoto19.wdp"/><Relationship Id="rId5" Type="http://schemas.openxmlformats.org/officeDocument/2006/relationships/image" Target="../media/image19.jpeg"/><Relationship Id="rId4" Type="http://schemas.openxmlformats.org/officeDocument/2006/relationships/slide" Target="slide25.xml"/></Relationships>
</file>

<file path=ppt/slides/_rels/slide25.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slide" Target="slide26.xml"/><Relationship Id="rId7" Type="http://schemas.openxmlformats.org/officeDocument/2006/relationships/image" Target="../media/image18.jpeg"/><Relationship Id="rId2" Type="http://schemas.openxmlformats.org/officeDocument/2006/relationships/slide" Target="slide24.xml"/><Relationship Id="rId1" Type="http://schemas.openxmlformats.org/officeDocument/2006/relationships/slideLayout" Target="../slideLayouts/slideLayout2.xml"/><Relationship Id="rId6" Type="http://schemas.microsoft.com/office/2007/relationships/hdphoto" Target="../media/hdphoto19.wdp"/><Relationship Id="rId5" Type="http://schemas.openxmlformats.org/officeDocument/2006/relationships/image" Target="../media/image19.jpeg"/><Relationship Id="rId4" Type="http://schemas.openxmlformats.org/officeDocument/2006/relationships/slide" Target="slide27.xml"/></Relationships>
</file>

<file path=ppt/slides/_rels/slide26.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slide" Target="slide25.xml"/><Relationship Id="rId7" Type="http://schemas.openxmlformats.org/officeDocument/2006/relationships/image" Target="../media/image18.jpeg"/><Relationship Id="rId2" Type="http://schemas.openxmlformats.org/officeDocument/2006/relationships/slide" Target="slide24.xml"/><Relationship Id="rId1" Type="http://schemas.openxmlformats.org/officeDocument/2006/relationships/slideLayout" Target="../slideLayouts/slideLayout2.xml"/><Relationship Id="rId6" Type="http://schemas.microsoft.com/office/2007/relationships/hdphoto" Target="../media/hdphoto19.wdp"/><Relationship Id="rId5" Type="http://schemas.openxmlformats.org/officeDocument/2006/relationships/image" Target="../media/image19.jpeg"/><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slide" Target="slide28.xml"/><Relationship Id="rId7" Type="http://schemas.openxmlformats.org/officeDocument/2006/relationships/image" Target="../media/image18.jpeg"/><Relationship Id="rId2" Type="http://schemas.openxmlformats.org/officeDocument/2006/relationships/slide" Target="slide26.xml"/><Relationship Id="rId1" Type="http://schemas.openxmlformats.org/officeDocument/2006/relationships/slideLayout" Target="../slideLayouts/slideLayout2.xml"/><Relationship Id="rId6" Type="http://schemas.microsoft.com/office/2007/relationships/hdphoto" Target="../media/hdphoto19.wdp"/><Relationship Id="rId5" Type="http://schemas.openxmlformats.org/officeDocument/2006/relationships/image" Target="../media/image19.jpeg"/><Relationship Id="rId4" Type="http://schemas.openxmlformats.org/officeDocument/2006/relationships/slide" Target="slide29.xml"/></Relationships>
</file>

<file path=ppt/slides/_rels/slide28.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26.xml"/><Relationship Id="rId1" Type="http://schemas.openxmlformats.org/officeDocument/2006/relationships/slideLayout" Target="../slideLayouts/slideLayout2.xml"/><Relationship Id="rId6" Type="http://schemas.microsoft.com/office/2007/relationships/hdphoto" Target="../media/hdphoto20.wdp"/><Relationship Id="rId5" Type="http://schemas.openxmlformats.org/officeDocument/2006/relationships/image" Target="../media/image20.jpeg"/><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slide" Target="slide28.xml"/><Relationship Id="rId1" Type="http://schemas.openxmlformats.org/officeDocument/2006/relationships/slideLayout" Target="../slideLayouts/slideLayout2.xml"/><Relationship Id="rId6" Type="http://schemas.microsoft.com/office/2007/relationships/hdphoto" Target="../media/hdphoto21.wdp"/><Relationship Id="rId5" Type="http://schemas.openxmlformats.org/officeDocument/2006/relationships/image" Target="../media/image21.jpeg"/><Relationship Id="rId4" Type="http://schemas.openxmlformats.org/officeDocument/2006/relationships/slide" Target="slide31.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slide" Target="slide4.xml"/><Relationship Id="rId7" Type="http://schemas.openxmlformats.org/officeDocument/2006/relationships/image" Target="../media/image3.jpeg"/><Relationship Id="rId2" Type="http://schemas.openxmlformats.org/officeDocument/2006/relationships/slide" Target="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jpeg"/><Relationship Id="rId4" Type="http://schemas.openxmlformats.org/officeDocument/2006/relationships/slide" Target="slide5.xml"/></Relationships>
</file>

<file path=ppt/slides/_rels/slide30.xml.rels><?xml version="1.0" encoding="UTF-8" standalone="yes"?>
<Relationships xmlns="http://schemas.openxmlformats.org/package/2006/relationships"><Relationship Id="rId8" Type="http://schemas.microsoft.com/office/2007/relationships/hdphoto" Target="../media/hdphoto21.wdp"/><Relationship Id="rId3" Type="http://schemas.openxmlformats.org/officeDocument/2006/relationships/slide" Target="slide29.xml"/><Relationship Id="rId7" Type="http://schemas.openxmlformats.org/officeDocument/2006/relationships/image" Target="../media/image21.jpeg"/><Relationship Id="rId2" Type="http://schemas.openxmlformats.org/officeDocument/2006/relationships/slide" Target="slide28.xml"/><Relationship Id="rId1" Type="http://schemas.openxmlformats.org/officeDocument/2006/relationships/slideLayout" Target="../slideLayouts/slideLayout2.xml"/><Relationship Id="rId6" Type="http://schemas.microsoft.com/office/2007/relationships/hdphoto" Target="../media/hdphoto22.wdp"/><Relationship Id="rId5" Type="http://schemas.openxmlformats.org/officeDocument/2006/relationships/image" Target="../media/image22.jpeg"/><Relationship Id="rId4" Type="http://schemas.openxmlformats.org/officeDocument/2006/relationships/slide" Target="slide31.xml"/></Relationships>
</file>

<file path=ppt/slides/_rels/slide31.xml.rels><?xml version="1.0" encoding="UTF-8" standalone="yes"?>
<Relationships xmlns="http://schemas.openxmlformats.org/package/2006/relationships"><Relationship Id="rId8" Type="http://schemas.microsoft.com/office/2007/relationships/hdphoto" Target="../media/hdphoto21.wdp"/><Relationship Id="rId3" Type="http://schemas.openxmlformats.org/officeDocument/2006/relationships/slide" Target="slide32.xml"/><Relationship Id="rId7" Type="http://schemas.openxmlformats.org/officeDocument/2006/relationships/image" Target="../media/image21.jpeg"/><Relationship Id="rId2" Type="http://schemas.openxmlformats.org/officeDocument/2006/relationships/slide" Target="slide30.xml"/><Relationship Id="rId1" Type="http://schemas.openxmlformats.org/officeDocument/2006/relationships/slideLayout" Target="../slideLayouts/slideLayout2.xml"/><Relationship Id="rId6" Type="http://schemas.microsoft.com/office/2007/relationships/hdphoto" Target="../media/hdphoto22.wdp"/><Relationship Id="rId5" Type="http://schemas.openxmlformats.org/officeDocument/2006/relationships/image" Target="../media/image22.jpeg"/><Relationship Id="rId4" Type="http://schemas.openxmlformats.org/officeDocument/2006/relationships/slide" Target="slide33.xml"/></Relationships>
</file>

<file path=ppt/slides/_rels/slide32.xml.rels><?xml version="1.0" encoding="UTF-8" standalone="yes"?>
<Relationships xmlns="http://schemas.openxmlformats.org/package/2006/relationships"><Relationship Id="rId8" Type="http://schemas.microsoft.com/office/2007/relationships/hdphoto" Target="../media/hdphoto21.wdp"/><Relationship Id="rId3" Type="http://schemas.openxmlformats.org/officeDocument/2006/relationships/slide" Target="slide31.xml"/><Relationship Id="rId7" Type="http://schemas.openxmlformats.org/officeDocument/2006/relationships/image" Target="../media/image21.jpeg"/><Relationship Id="rId2" Type="http://schemas.openxmlformats.org/officeDocument/2006/relationships/slide" Target="slide30.xml"/><Relationship Id="rId1" Type="http://schemas.openxmlformats.org/officeDocument/2006/relationships/slideLayout" Target="../slideLayouts/slideLayout2.xml"/><Relationship Id="rId6" Type="http://schemas.microsoft.com/office/2007/relationships/hdphoto" Target="../media/hdphoto22.wdp"/><Relationship Id="rId5" Type="http://schemas.openxmlformats.org/officeDocument/2006/relationships/image" Target="../media/image22.jpeg"/><Relationship Id="rId4" Type="http://schemas.openxmlformats.org/officeDocument/2006/relationships/slide" Target="slide33.xml"/></Relationships>
</file>

<file path=ppt/slides/_rels/slide33.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 Target="slide32.xml"/><Relationship Id="rId1" Type="http://schemas.openxmlformats.org/officeDocument/2006/relationships/slideLayout" Target="../slideLayouts/slideLayout2.xml"/><Relationship Id="rId6" Type="http://schemas.microsoft.com/office/2007/relationships/hdphoto" Target="../media/hdphoto23.wdp"/><Relationship Id="rId5" Type="http://schemas.openxmlformats.org/officeDocument/2006/relationships/image" Target="../media/image23.jpeg"/><Relationship Id="rId4" Type="http://schemas.openxmlformats.org/officeDocument/2006/relationships/slide" Target="slide35.xml"/></Relationships>
</file>

<file path=ppt/slides/_rels/slide34.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32.xml"/><Relationship Id="rId1" Type="http://schemas.openxmlformats.org/officeDocument/2006/relationships/slideLayout" Target="../slideLayouts/slideLayout2.xml"/><Relationship Id="rId6" Type="http://schemas.microsoft.com/office/2007/relationships/hdphoto" Target="../media/hdphoto24.wdp"/><Relationship Id="rId5" Type="http://schemas.openxmlformats.org/officeDocument/2006/relationships/image" Target="../media/image24.jpeg"/><Relationship Id="rId4" Type="http://schemas.openxmlformats.org/officeDocument/2006/relationships/slide" Target="slide35.xml"/></Relationships>
</file>

<file path=ppt/slides/_rels/slide35.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slide" Target="slide36.xml"/><Relationship Id="rId7" Type="http://schemas.openxmlformats.org/officeDocument/2006/relationships/image" Target="../media/image24.jpeg"/><Relationship Id="rId2" Type="http://schemas.openxmlformats.org/officeDocument/2006/relationships/slide" Target="slide34.xml"/><Relationship Id="rId1" Type="http://schemas.openxmlformats.org/officeDocument/2006/relationships/slideLayout" Target="../slideLayouts/slideLayout2.xml"/><Relationship Id="rId6" Type="http://schemas.microsoft.com/office/2007/relationships/hdphoto" Target="../media/hdphoto25.wdp"/><Relationship Id="rId5" Type="http://schemas.openxmlformats.org/officeDocument/2006/relationships/image" Target="../media/image25.jpeg"/><Relationship Id="rId4" Type="http://schemas.openxmlformats.org/officeDocument/2006/relationships/slide" Target="slide37.xml"/></Relationships>
</file>

<file path=ppt/slides/_rels/slide36.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slide" Target="slide35.xml"/><Relationship Id="rId7" Type="http://schemas.openxmlformats.org/officeDocument/2006/relationships/image" Target="../media/image24.jpeg"/><Relationship Id="rId2" Type="http://schemas.openxmlformats.org/officeDocument/2006/relationships/slide" Target="slide34.xml"/><Relationship Id="rId1" Type="http://schemas.openxmlformats.org/officeDocument/2006/relationships/slideLayout" Target="../slideLayouts/slideLayout2.xml"/><Relationship Id="rId6" Type="http://schemas.microsoft.com/office/2007/relationships/hdphoto" Target="../media/hdphoto25.wdp"/><Relationship Id="rId5" Type="http://schemas.openxmlformats.org/officeDocument/2006/relationships/image" Target="../media/image25.jpeg"/><Relationship Id="rId4" Type="http://schemas.openxmlformats.org/officeDocument/2006/relationships/slide" Target="slide37.xml"/></Relationships>
</file>

<file path=ppt/slides/_rels/slide37.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 Target="slide36.xml"/><Relationship Id="rId1" Type="http://schemas.openxmlformats.org/officeDocument/2006/relationships/slideLayout" Target="../slideLayouts/slideLayout2.xml"/><Relationship Id="rId6" Type="http://schemas.microsoft.com/office/2007/relationships/hdphoto" Target="../media/hdphoto26.wdp"/><Relationship Id="rId5" Type="http://schemas.openxmlformats.org/officeDocument/2006/relationships/image" Target="../media/image26.jpeg"/><Relationship Id="rId4" Type="http://schemas.openxmlformats.org/officeDocument/2006/relationships/slide" Target="slide39.xml"/></Relationships>
</file>

<file path=ppt/slides/_rels/slide38.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slide" Target="slide36.xml"/><Relationship Id="rId1" Type="http://schemas.openxmlformats.org/officeDocument/2006/relationships/slideLayout" Target="../slideLayouts/slideLayout2.xml"/><Relationship Id="rId6" Type="http://schemas.microsoft.com/office/2007/relationships/hdphoto" Target="../media/hdphoto26.wdp"/><Relationship Id="rId5" Type="http://schemas.openxmlformats.org/officeDocument/2006/relationships/image" Target="../media/image26.jpeg"/><Relationship Id="rId4" Type="http://schemas.openxmlformats.org/officeDocument/2006/relationships/slide" Target="slide39.xml"/></Relationships>
</file>

<file path=ppt/slides/_rels/slide39.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slide" Target="slide38.xml"/><Relationship Id="rId1" Type="http://schemas.openxmlformats.org/officeDocument/2006/relationships/slideLayout" Target="../slideLayouts/slideLayout2.xml"/><Relationship Id="rId6" Type="http://schemas.microsoft.com/office/2007/relationships/hdphoto" Target="../media/hdphoto27.wdp"/><Relationship Id="rId5" Type="http://schemas.openxmlformats.org/officeDocument/2006/relationships/image" Target="../media/image27.jpeg"/><Relationship Id="rId4" Type="http://schemas.openxmlformats.org/officeDocument/2006/relationships/slide" Target="slide41.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2.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4.jpeg"/><Relationship Id="rId4" Type="http://schemas.openxmlformats.org/officeDocument/2006/relationships/slide" Target="slide5.xml"/></Relationships>
</file>

<file path=ppt/slides/_rels/slide40.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8.xml"/><Relationship Id="rId1" Type="http://schemas.openxmlformats.org/officeDocument/2006/relationships/slideLayout" Target="../slideLayouts/slideLayout2.xml"/><Relationship Id="rId6" Type="http://schemas.microsoft.com/office/2007/relationships/hdphoto" Target="../media/hdphoto27.wdp"/><Relationship Id="rId5" Type="http://schemas.openxmlformats.org/officeDocument/2006/relationships/image" Target="../media/image27.jpeg"/><Relationship Id="rId4" Type="http://schemas.openxmlformats.org/officeDocument/2006/relationships/slide" Target="slide41.xml"/></Relationships>
</file>

<file path=ppt/slides/_rels/slide41.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40.xml"/><Relationship Id="rId1" Type="http://schemas.openxmlformats.org/officeDocument/2006/relationships/slideLayout" Target="../slideLayouts/slideLayout2.xml"/><Relationship Id="rId6" Type="http://schemas.microsoft.com/office/2007/relationships/hdphoto" Target="../media/hdphoto28.wdp"/><Relationship Id="rId5" Type="http://schemas.openxmlformats.org/officeDocument/2006/relationships/image" Target="../media/image28.jpeg"/><Relationship Id="rId4" Type="http://schemas.openxmlformats.org/officeDocument/2006/relationships/slide" Target="slide43.xml"/></Relationships>
</file>

<file path=ppt/slides/_rels/slide42.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40.xml"/><Relationship Id="rId1" Type="http://schemas.openxmlformats.org/officeDocument/2006/relationships/slideLayout" Target="../slideLayouts/slideLayout2.xml"/><Relationship Id="rId6" Type="http://schemas.microsoft.com/office/2007/relationships/hdphoto" Target="../media/hdphoto28.wdp"/><Relationship Id="rId5" Type="http://schemas.openxmlformats.org/officeDocument/2006/relationships/image" Target="../media/image28.jpeg"/><Relationship Id="rId4" Type="http://schemas.openxmlformats.org/officeDocument/2006/relationships/slide" Target="slide43.xml"/></Relationships>
</file>

<file path=ppt/slides/_rels/slide43.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slide" Target="slide42.xml"/><Relationship Id="rId1" Type="http://schemas.openxmlformats.org/officeDocument/2006/relationships/slideLayout" Target="../slideLayouts/slideLayout2.xml"/><Relationship Id="rId6" Type="http://schemas.microsoft.com/office/2007/relationships/hdphoto" Target="../media/hdphoto29.wdp"/><Relationship Id="rId5" Type="http://schemas.openxmlformats.org/officeDocument/2006/relationships/image" Target="../media/image29.jpeg"/><Relationship Id="rId4" Type="http://schemas.openxmlformats.org/officeDocument/2006/relationships/slide" Target="slide45.xml"/></Relationships>
</file>

<file path=ppt/slides/_rels/slide44.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42.xml"/><Relationship Id="rId1" Type="http://schemas.openxmlformats.org/officeDocument/2006/relationships/slideLayout" Target="../slideLayouts/slideLayout2.xml"/><Relationship Id="rId6" Type="http://schemas.microsoft.com/office/2007/relationships/hdphoto" Target="../media/hdphoto29.wdp"/><Relationship Id="rId5" Type="http://schemas.openxmlformats.org/officeDocument/2006/relationships/image" Target="../media/image29.jpeg"/><Relationship Id="rId4" Type="http://schemas.openxmlformats.org/officeDocument/2006/relationships/slide" Target="slide45.xml"/></Relationships>
</file>

<file path=ppt/slides/_rels/slide45.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slide" Target="slide47.xml"/></Relationships>
</file>

<file path=ppt/slides/_rels/slide4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slide" Target="slide47.xml"/></Relationships>
</file>

<file path=ppt/slides/_rels/slide47.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slide" Target="slide49.xml"/></Relationships>
</file>

<file path=ppt/slides/_rels/slide48.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slide" Target="slide49.xml"/></Relationships>
</file>

<file path=ppt/slides/_rels/slide49.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slide" Target="slide51.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4.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5.jpeg"/><Relationship Id="rId4" Type="http://schemas.openxmlformats.org/officeDocument/2006/relationships/slide" Target="slide7.xml"/></Relationships>
</file>

<file path=ppt/slides/_rels/slide50.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slide" Target="slide51.xml"/></Relationships>
</file>

<file path=ppt/slides/_rels/slide51.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slide" Target="slide50.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4.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6.png"/><Relationship Id="rId4" Type="http://schemas.openxmlformats.org/officeDocument/2006/relationships/slide" Target="slide7.xml"/></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jpeg"/><Relationship Id="rId4" Type="http://schemas.openxmlformats.org/officeDocument/2006/relationships/slide" Target="slide9.xml"/></Relationships>
</file>

<file path=ppt/slides/_rels/slide8.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6.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8.jpeg"/><Relationship Id="rId4" Type="http://schemas.openxmlformats.org/officeDocument/2006/relationships/slide" Target="slide9.xml"/></Relationships>
</file>

<file path=ppt/slides/_rels/slide9.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slide" Target="slide10.xml"/><Relationship Id="rId7" Type="http://schemas.openxmlformats.org/officeDocument/2006/relationships/image" Target="../media/image8.jpeg"/><Relationship Id="rId2" Type="http://schemas.openxmlformats.org/officeDocument/2006/relationships/slide" Target="slide8.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9.jpeg"/><Relationship Id="rId4"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p:cNvSpPr/>
          <p:nvPr/>
        </p:nvSpPr>
        <p:spPr>
          <a:xfrm>
            <a:off x="6711906" y="5853506"/>
            <a:ext cx="760747" cy="760747"/>
          </a:xfrm>
          <a:custGeom>
            <a:avLst/>
            <a:gdLst/>
            <a:ahLst/>
            <a:cxnLst/>
            <a:rect l="l" t="t" r="r" b="b"/>
            <a:pathLst>
              <a:path w="2016224" h="2016224">
                <a:moveTo>
                  <a:pt x="1152128" y="1245797"/>
                </a:moveTo>
                <a:lnTo>
                  <a:pt x="1404156" y="1497825"/>
                </a:lnTo>
                <a:lnTo>
                  <a:pt x="1152128" y="1749853"/>
                </a:lnTo>
                <a:lnTo>
                  <a:pt x="1404156" y="1749853"/>
                </a:lnTo>
                <a:lnTo>
                  <a:pt x="1656184" y="1497825"/>
                </a:lnTo>
                <a:lnTo>
                  <a:pt x="1404156" y="1245797"/>
                </a:lnTo>
                <a:close/>
                <a:moveTo>
                  <a:pt x="540060" y="310453"/>
                </a:moveTo>
                <a:lnTo>
                  <a:pt x="1008112" y="797115"/>
                </a:lnTo>
                <a:lnTo>
                  <a:pt x="540060" y="1283777"/>
                </a:lnTo>
                <a:lnTo>
                  <a:pt x="1008112" y="1283777"/>
                </a:lnTo>
                <a:lnTo>
                  <a:pt x="1476164" y="797115"/>
                </a:lnTo>
                <a:lnTo>
                  <a:pt x="1008112" y="310453"/>
                </a:ln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36"/>
          <p:cNvSpPr/>
          <p:nvPr/>
        </p:nvSpPr>
        <p:spPr>
          <a:xfrm>
            <a:off x="6010898" y="5529598"/>
            <a:ext cx="759975" cy="759975"/>
          </a:xfrm>
          <a:custGeom>
            <a:avLst/>
            <a:gdLst/>
            <a:ahLst/>
            <a:cxnLst/>
            <a:rect l="l" t="t" r="r" b="b"/>
            <a:pathLst>
              <a:path w="2016224" h="2016224">
                <a:moveTo>
                  <a:pt x="1152128" y="1245797"/>
                </a:moveTo>
                <a:lnTo>
                  <a:pt x="1404156" y="1497825"/>
                </a:lnTo>
                <a:lnTo>
                  <a:pt x="1152128" y="1749853"/>
                </a:lnTo>
                <a:lnTo>
                  <a:pt x="1404156" y="1749853"/>
                </a:lnTo>
                <a:lnTo>
                  <a:pt x="1656184" y="1497825"/>
                </a:lnTo>
                <a:lnTo>
                  <a:pt x="1404156" y="1245797"/>
                </a:lnTo>
                <a:close/>
                <a:moveTo>
                  <a:pt x="540060" y="310453"/>
                </a:moveTo>
                <a:lnTo>
                  <a:pt x="1008112" y="797115"/>
                </a:lnTo>
                <a:lnTo>
                  <a:pt x="540060" y="1283777"/>
                </a:lnTo>
                <a:lnTo>
                  <a:pt x="1008112" y="1283777"/>
                </a:lnTo>
                <a:lnTo>
                  <a:pt x="1476164" y="797115"/>
                </a:lnTo>
                <a:lnTo>
                  <a:pt x="1008112" y="310453"/>
                </a:ln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36"/>
          <p:cNvSpPr/>
          <p:nvPr/>
        </p:nvSpPr>
        <p:spPr>
          <a:xfrm>
            <a:off x="6904215" y="4402487"/>
            <a:ext cx="1709937" cy="1709937"/>
          </a:xfrm>
          <a:custGeom>
            <a:avLst/>
            <a:gdLst/>
            <a:ahLst/>
            <a:cxnLst/>
            <a:rect l="l" t="t" r="r" b="b"/>
            <a:pathLst>
              <a:path w="2016224" h="2016224">
                <a:moveTo>
                  <a:pt x="1152128" y="1245797"/>
                </a:moveTo>
                <a:lnTo>
                  <a:pt x="1404156" y="1497825"/>
                </a:lnTo>
                <a:lnTo>
                  <a:pt x="1152128" y="1749853"/>
                </a:lnTo>
                <a:lnTo>
                  <a:pt x="1404156" y="1749853"/>
                </a:lnTo>
                <a:lnTo>
                  <a:pt x="1656184" y="1497825"/>
                </a:lnTo>
                <a:lnTo>
                  <a:pt x="1404156" y="1245797"/>
                </a:lnTo>
                <a:close/>
                <a:moveTo>
                  <a:pt x="540060" y="310453"/>
                </a:moveTo>
                <a:lnTo>
                  <a:pt x="1008112" y="797115"/>
                </a:lnTo>
                <a:lnTo>
                  <a:pt x="540060" y="1283777"/>
                </a:lnTo>
                <a:lnTo>
                  <a:pt x="1008112" y="1283777"/>
                </a:lnTo>
                <a:lnTo>
                  <a:pt x="1476164" y="797115"/>
                </a:lnTo>
                <a:lnTo>
                  <a:pt x="1008112" y="310453"/>
                </a:ln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rot="678841">
            <a:off x="-1382648" y="4134288"/>
            <a:ext cx="5428578" cy="3698481"/>
          </a:xfrm>
          <a:prstGeom prst="ellipse">
            <a:avLst/>
          </a:prstGeom>
          <a:gradFill>
            <a:gsLst>
              <a:gs pos="0">
                <a:schemeClr val="bg1"/>
              </a:gs>
              <a:gs pos="100000">
                <a:schemeClr val="bg1">
                  <a:alpha val="0"/>
                </a:schemeClr>
              </a:gs>
            </a:gsLst>
            <a:lin ang="16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0" y="0"/>
            <a:ext cx="9144000" cy="1268760"/>
          </a:xfrm>
          <a:prstGeom prst="rect">
            <a:avLst/>
          </a:prstGeom>
          <a:gradFill flip="none" rotWithShape="1">
            <a:gsLst>
              <a:gs pos="100000">
                <a:schemeClr val="bg1">
                  <a:lumMod val="75000"/>
                </a:schemeClr>
              </a:gs>
              <a:gs pos="0">
                <a:schemeClr val="bg1">
                  <a:lumMod val="95000"/>
                </a:schemeClr>
              </a:gs>
              <a:gs pos="54000">
                <a:schemeClr val="bg1">
                  <a:lumMod val="85000"/>
                </a:schemeClr>
              </a:gs>
            </a:gsLst>
            <a:lin ang="16200000" scaled="0"/>
            <a:tileRect/>
          </a:gradFill>
          <a:ln w="38100" cap="rnd" cmpd="thickThin">
            <a:solidFill>
              <a:schemeClr val="tx2">
                <a:lumMod val="40000"/>
                <a:lumOff val="60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err="1" smtClean="0">
                <a:solidFill>
                  <a:schemeClr val="tx1">
                    <a:lumMod val="50000"/>
                    <a:lumOff val="50000"/>
                  </a:schemeClr>
                </a:solidFill>
                <a:effectLst>
                  <a:outerShdw blurRad="38100" dist="38100" dir="2700000" algn="tl">
                    <a:srgbClr val="000000">
                      <a:alpha val="43137"/>
                    </a:srgbClr>
                  </a:outerShdw>
                </a:effectLst>
              </a:rPr>
              <a:t>Studiu</a:t>
            </a:r>
            <a:r>
              <a:rPr lang="en-US" sz="6000" b="1" dirty="0" smtClean="0">
                <a:solidFill>
                  <a:schemeClr val="tx1">
                    <a:lumMod val="50000"/>
                    <a:lumOff val="50000"/>
                  </a:schemeClr>
                </a:solidFill>
                <a:effectLst>
                  <a:outerShdw blurRad="38100" dist="38100" dir="2700000" algn="tl">
                    <a:srgbClr val="000000">
                      <a:alpha val="43137"/>
                    </a:srgbClr>
                  </a:outerShdw>
                </a:effectLst>
              </a:rPr>
              <a:t> de </a:t>
            </a:r>
            <a:r>
              <a:rPr lang="en-US" sz="6000" b="1" dirty="0" err="1" smtClean="0">
                <a:solidFill>
                  <a:schemeClr val="tx1">
                    <a:lumMod val="50000"/>
                    <a:lumOff val="50000"/>
                  </a:schemeClr>
                </a:solidFill>
                <a:effectLst>
                  <a:outerShdw blurRad="38100" dist="38100" dir="2700000" algn="tl">
                    <a:srgbClr val="000000">
                      <a:alpha val="43137"/>
                    </a:srgbClr>
                  </a:outerShdw>
                </a:effectLst>
              </a:rPr>
              <a:t>caz</a:t>
            </a:r>
            <a:r>
              <a:rPr lang="en-US" sz="6000" b="1" dirty="0" smtClean="0">
                <a:solidFill>
                  <a:schemeClr val="tx1">
                    <a:lumMod val="50000"/>
                    <a:lumOff val="50000"/>
                  </a:schemeClr>
                </a:solidFill>
                <a:effectLst>
                  <a:outerShdw blurRad="38100" dist="38100" dir="2700000" algn="tl">
                    <a:srgbClr val="000000">
                      <a:alpha val="43137"/>
                    </a:srgbClr>
                  </a:outerShdw>
                </a:effectLst>
              </a:rPr>
              <a:t> XI C</a:t>
            </a:r>
            <a:endParaRPr lang="en-US" sz="6000" b="1" dirty="0">
              <a:solidFill>
                <a:schemeClr val="tx1">
                  <a:lumMod val="50000"/>
                  <a:lumOff val="50000"/>
                </a:schemeClr>
              </a:solidFill>
              <a:effectLst>
                <a:outerShdw blurRad="38100" dist="38100" dir="2700000" algn="tl">
                  <a:srgbClr val="000000">
                    <a:alpha val="43137"/>
                  </a:srgbClr>
                </a:outerShdw>
              </a:effectLst>
            </a:endParaRPr>
          </a:p>
        </p:txBody>
      </p:sp>
      <p:cxnSp>
        <p:nvCxnSpPr>
          <p:cNvPr id="6" name="Straight Connector 5"/>
          <p:cNvCxnSpPr/>
          <p:nvPr/>
        </p:nvCxnSpPr>
        <p:spPr>
          <a:xfrm>
            <a:off x="1475656" y="1412776"/>
            <a:ext cx="766834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0" y="1412776"/>
            <a:ext cx="1475656" cy="0"/>
          </a:xfrm>
          <a:prstGeom prst="line">
            <a:avLst/>
          </a:prstGeom>
          <a:ln w="76200" cap="flat" cmpd="sng">
            <a:solidFill>
              <a:schemeClr val="bg1">
                <a:lumMod val="85000"/>
              </a:schemeClr>
            </a:solidFill>
            <a:round/>
            <a:tailEnd type="none"/>
          </a:ln>
          <a:effectLst/>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151620" y="1772816"/>
            <a:ext cx="6840760" cy="1938992"/>
          </a:xfrm>
          <a:prstGeom prst="rect">
            <a:avLst/>
          </a:prstGeom>
          <a:noFill/>
          <a:ln w="50800">
            <a:gradFill flip="none" rotWithShape="1">
              <a:gsLst>
                <a:gs pos="0">
                  <a:schemeClr val="accent1">
                    <a:tint val="66000"/>
                    <a:satMod val="160000"/>
                  </a:schemeClr>
                </a:gs>
                <a:gs pos="100000">
                  <a:schemeClr val="accent1">
                    <a:tint val="23500"/>
                    <a:satMod val="160000"/>
                  </a:schemeClr>
                </a:gs>
              </a:gsLst>
              <a:lin ang="5400000" scaled="1"/>
              <a:tileRect/>
            </a:gradFill>
          </a:ln>
          <a:effectLst>
            <a:glow rad="63500">
              <a:schemeClr val="accent1">
                <a:satMod val="175000"/>
                <a:alpha val="40000"/>
              </a:schemeClr>
            </a:glow>
            <a:outerShdw blurRad="50800" dist="38100" dir="2700000" algn="tl" rotWithShape="0">
              <a:prstClr val="black">
                <a:alpha val="40000"/>
              </a:prstClr>
            </a:outerShdw>
            <a:reflection blurRad="6350" stA="52000" endA="300" endPos="35000" dir="5400000" sy="-100000" algn="bl" rotWithShape="0"/>
          </a:effectLst>
          <a:scene3d>
            <a:camera prst="perspectiveAbove"/>
            <a:lightRig rig="threePt" dir="t"/>
          </a:scene3d>
        </p:spPr>
        <p:txBody>
          <a:bodyPr wrap="square" rtlCol="0">
            <a:spAutoFit/>
            <a:scene3d>
              <a:camera prst="orthographicFront"/>
              <a:lightRig rig="threePt" dir="t"/>
            </a:scene3d>
            <a:sp3d prstMaterial="matte"/>
          </a:bodyPr>
          <a:lstStyle/>
          <a:p>
            <a:pPr algn="ctr"/>
            <a:r>
              <a:rPr lang="ro-RO" sz="6000" b="1" dirty="0">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atin typeface="+mj-lt"/>
              </a:rPr>
              <a:t>Rolul literaturii în perioada </a:t>
            </a:r>
            <a:r>
              <a:rPr lang="ro-RO" sz="6000" b="1" dirty="0" smtClean="0">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atin typeface="+mj-lt"/>
              </a:rPr>
              <a:t>paşoptistă</a:t>
            </a:r>
            <a:endParaRPr lang="en-US" sz="6000" b="1" dirty="0">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16200000" scaled="1"/>
                <a:tileRect/>
              </a:gradFill>
              <a:latin typeface="+mj-lt"/>
            </a:endParaRPr>
          </a:p>
        </p:txBody>
      </p:sp>
      <p:sp>
        <p:nvSpPr>
          <p:cNvPr id="26" name="TextBox 25"/>
          <p:cNvSpPr txBox="1"/>
          <p:nvPr/>
        </p:nvSpPr>
        <p:spPr>
          <a:xfrm>
            <a:off x="477524" y="4857482"/>
            <a:ext cx="3312368" cy="1631216"/>
          </a:xfrm>
          <a:prstGeom prst="rect">
            <a:avLst/>
          </a:prstGeom>
          <a:noFill/>
          <a:effectLst/>
        </p:spPr>
        <p:txBody>
          <a:bodyPr wrap="square" rtlCol="0">
            <a:spAutoFit/>
          </a:bodyPr>
          <a:lstStyle/>
          <a:p>
            <a:pPr marL="285750" indent="-285750">
              <a:buFont typeface="Arial" pitchFamily="34" charset="0"/>
              <a:buChar char="•"/>
            </a:pPr>
            <a:r>
              <a:rPr lang="en-US" sz="2000" dirty="0" err="1" smtClean="0">
                <a:latin typeface="Arial" pitchFamily="34" charset="0"/>
                <a:cs typeface="Arial" pitchFamily="34" charset="0"/>
              </a:rPr>
              <a:t>Poiean</a:t>
            </a:r>
            <a:r>
              <a:rPr lang="ro-RO" sz="2000" dirty="0">
                <a:latin typeface="Arial" pitchFamily="34" charset="0"/>
                <a:cs typeface="Arial" pitchFamily="34" charset="0"/>
              </a:rPr>
              <a:t>ă</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Cosmin</a:t>
            </a:r>
            <a:endParaRPr lang="en-US" sz="2000" dirty="0" smtClean="0">
              <a:latin typeface="Arial" pitchFamily="34" charset="0"/>
              <a:cs typeface="Arial" pitchFamily="34" charset="0"/>
            </a:endParaRPr>
          </a:p>
          <a:p>
            <a:pPr marL="285750" indent="-285750">
              <a:buFont typeface="Arial" pitchFamily="34" charset="0"/>
              <a:buChar char="•"/>
            </a:pPr>
            <a:r>
              <a:rPr lang="en-US" sz="2000" dirty="0" err="1" smtClean="0">
                <a:latin typeface="Arial" pitchFamily="34" charset="0"/>
                <a:cs typeface="Arial" pitchFamily="34" charset="0"/>
              </a:rPr>
              <a:t>Pruteanu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Ionu</a:t>
            </a:r>
            <a:r>
              <a:rPr lang="ro-RO" sz="2000" dirty="0" smtClean="0">
                <a:latin typeface="Arial" pitchFamily="34" charset="0"/>
                <a:cs typeface="Arial" pitchFamily="34" charset="0"/>
              </a:rPr>
              <a:t>ţ</a:t>
            </a:r>
          </a:p>
          <a:p>
            <a:pPr marL="285750" indent="-285750">
              <a:buFont typeface="Arial" pitchFamily="34" charset="0"/>
              <a:buChar char="•"/>
            </a:pPr>
            <a:r>
              <a:rPr lang="ro-RO" sz="2000" dirty="0" smtClean="0">
                <a:latin typeface="Arial" pitchFamily="34" charset="0"/>
                <a:cs typeface="Arial" pitchFamily="34" charset="0"/>
              </a:rPr>
              <a:t>Costin Şerban</a:t>
            </a:r>
          </a:p>
          <a:p>
            <a:pPr marL="285750" indent="-285750">
              <a:buFont typeface="Arial" pitchFamily="34" charset="0"/>
              <a:buChar char="•"/>
            </a:pPr>
            <a:r>
              <a:rPr lang="ro-RO" sz="2000" dirty="0" smtClean="0">
                <a:latin typeface="Arial" pitchFamily="34" charset="0"/>
                <a:cs typeface="Arial" pitchFamily="34" charset="0"/>
              </a:rPr>
              <a:t>Marin Ciprian</a:t>
            </a:r>
          </a:p>
          <a:p>
            <a:pPr marL="285750" indent="-285750">
              <a:buFont typeface="Arial" pitchFamily="34" charset="0"/>
              <a:buChar char="•"/>
            </a:pPr>
            <a:r>
              <a:rPr lang="ro-RO" sz="2000" dirty="0" smtClean="0">
                <a:latin typeface="Arial" pitchFamily="34" charset="0"/>
                <a:cs typeface="Arial" pitchFamily="34" charset="0"/>
              </a:rPr>
              <a:t>Moga George</a:t>
            </a:r>
            <a:endParaRPr lang="en-US" sz="2000" dirty="0">
              <a:latin typeface="Arial" pitchFamily="34" charset="0"/>
              <a:cs typeface="Arial" pitchFamily="34" charset="0"/>
            </a:endParaRPr>
          </a:p>
        </p:txBody>
      </p:sp>
      <p:sp>
        <p:nvSpPr>
          <p:cNvPr id="31" name="Rounded Rectangle 30"/>
          <p:cNvSpPr/>
          <p:nvPr/>
        </p:nvSpPr>
        <p:spPr>
          <a:xfrm>
            <a:off x="6660232" y="4854985"/>
            <a:ext cx="1800200" cy="1631216"/>
          </a:xfrm>
          <a:prstGeom prst="roundRect">
            <a:avLst>
              <a:gd name="adj" fmla="val 23432"/>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5" name="Chevron 34"/>
          <p:cNvSpPr/>
          <p:nvPr/>
        </p:nvSpPr>
        <p:spPr>
          <a:xfrm>
            <a:off x="7092280" y="5010204"/>
            <a:ext cx="936104" cy="1320777"/>
          </a:xfrm>
          <a:prstGeom prst="chevron">
            <a:avLst/>
          </a:prstGeom>
          <a:noFill/>
          <a:ln w="63500">
            <a:gradFill>
              <a:gsLst>
                <a:gs pos="0">
                  <a:schemeClr val="accent5">
                    <a:lumMod val="60000"/>
                    <a:lumOff val="40000"/>
                  </a:schemeClr>
                </a:gs>
                <a:gs pos="100000">
                  <a:schemeClr val="accent5">
                    <a:lumMod val="20000"/>
                    <a:lumOff val="80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36"/>
          <p:cNvSpPr/>
          <p:nvPr/>
        </p:nvSpPr>
        <p:spPr>
          <a:xfrm>
            <a:off x="6144240" y="4402487"/>
            <a:ext cx="493293" cy="493293"/>
          </a:xfrm>
          <a:custGeom>
            <a:avLst/>
            <a:gdLst/>
            <a:ahLst/>
            <a:cxnLst/>
            <a:rect l="l" t="t" r="r" b="b"/>
            <a:pathLst>
              <a:path w="2016224" h="2016224">
                <a:moveTo>
                  <a:pt x="1152128" y="1245797"/>
                </a:moveTo>
                <a:lnTo>
                  <a:pt x="1404156" y="1497825"/>
                </a:lnTo>
                <a:lnTo>
                  <a:pt x="1152128" y="1749853"/>
                </a:lnTo>
                <a:lnTo>
                  <a:pt x="1404156" y="1749853"/>
                </a:lnTo>
                <a:lnTo>
                  <a:pt x="1656184" y="1497825"/>
                </a:lnTo>
                <a:lnTo>
                  <a:pt x="1404156" y="1245797"/>
                </a:lnTo>
                <a:close/>
                <a:moveTo>
                  <a:pt x="540060" y="310453"/>
                </a:moveTo>
                <a:lnTo>
                  <a:pt x="1008112" y="797115"/>
                </a:lnTo>
                <a:lnTo>
                  <a:pt x="540060" y="1283777"/>
                </a:lnTo>
                <a:lnTo>
                  <a:pt x="1008112" y="1283777"/>
                </a:lnTo>
                <a:lnTo>
                  <a:pt x="1476164" y="797115"/>
                </a:lnTo>
                <a:lnTo>
                  <a:pt x="1008112" y="310453"/>
                </a:ln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36"/>
          <p:cNvSpPr/>
          <p:nvPr/>
        </p:nvSpPr>
        <p:spPr>
          <a:xfrm>
            <a:off x="7903420" y="5853506"/>
            <a:ext cx="966206" cy="966206"/>
          </a:xfrm>
          <a:custGeom>
            <a:avLst/>
            <a:gdLst/>
            <a:ahLst/>
            <a:cxnLst/>
            <a:rect l="l" t="t" r="r" b="b"/>
            <a:pathLst>
              <a:path w="2016224" h="2016224">
                <a:moveTo>
                  <a:pt x="1152128" y="1245797"/>
                </a:moveTo>
                <a:lnTo>
                  <a:pt x="1404156" y="1497825"/>
                </a:lnTo>
                <a:lnTo>
                  <a:pt x="1152128" y="1749853"/>
                </a:lnTo>
                <a:lnTo>
                  <a:pt x="1404156" y="1749853"/>
                </a:lnTo>
                <a:lnTo>
                  <a:pt x="1656184" y="1497825"/>
                </a:lnTo>
                <a:lnTo>
                  <a:pt x="1404156" y="1245797"/>
                </a:lnTo>
                <a:close/>
                <a:moveTo>
                  <a:pt x="540060" y="310453"/>
                </a:moveTo>
                <a:lnTo>
                  <a:pt x="1008112" y="797115"/>
                </a:lnTo>
                <a:lnTo>
                  <a:pt x="540060" y="1283777"/>
                </a:lnTo>
                <a:lnTo>
                  <a:pt x="1008112" y="1283777"/>
                </a:lnTo>
                <a:lnTo>
                  <a:pt x="1476164" y="797115"/>
                </a:lnTo>
                <a:lnTo>
                  <a:pt x="1008112" y="310453"/>
                </a:lnTo>
                <a:close/>
                <a:moveTo>
                  <a:pt x="1008112" y="0"/>
                </a:moveTo>
                <a:cubicBezTo>
                  <a:pt x="1564877" y="0"/>
                  <a:pt x="2016224" y="451347"/>
                  <a:pt x="2016224" y="1008112"/>
                </a:cubicBezTo>
                <a:cubicBezTo>
                  <a:pt x="2016224" y="1564877"/>
                  <a:pt x="1564877" y="2016224"/>
                  <a:pt x="1008112" y="2016224"/>
                </a:cubicBezTo>
                <a:cubicBezTo>
                  <a:pt x="451347" y="2016224"/>
                  <a:pt x="0" y="1564877"/>
                  <a:pt x="0" y="1008112"/>
                </a:cubicBezTo>
                <a:cubicBezTo>
                  <a:pt x="0" y="451347"/>
                  <a:pt x="451347" y="0"/>
                  <a:pt x="1008112" y="0"/>
                </a:cubicBez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hlinkClick r:id="" action="ppaction://hlinkshowjump?jump=nextslide"/>
          </p:cNvPr>
          <p:cNvSpPr/>
          <p:nvPr/>
        </p:nvSpPr>
        <p:spPr>
          <a:xfrm>
            <a:off x="6734140" y="4925607"/>
            <a:ext cx="1652383" cy="1489969"/>
          </a:xfrm>
          <a:prstGeom prst="roundRect">
            <a:avLst>
              <a:gd name="adj" fmla="val 22466"/>
            </a:avLst>
          </a:prstGeom>
          <a:gradFill flip="none" rotWithShape="1">
            <a:gsLst>
              <a:gs pos="0">
                <a:schemeClr val="bg1">
                  <a:alpha val="50000"/>
                </a:schemeClr>
              </a:gs>
              <a:gs pos="5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4767033"/>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1000" fill="hold"/>
                                        <p:tgtEl>
                                          <p:spTgt spid="22"/>
                                        </p:tgtEl>
                                        <p:attrNameLst>
                                          <p:attrName>ppt_w</p:attrName>
                                        </p:attrNameLst>
                                      </p:cBhvr>
                                      <p:tavLst>
                                        <p:tav tm="0">
                                          <p:val>
                                            <p:fltVal val="0"/>
                                          </p:val>
                                        </p:tav>
                                        <p:tav tm="100000">
                                          <p:val>
                                            <p:strVal val="#ppt_w"/>
                                          </p:val>
                                        </p:tav>
                                      </p:tavLst>
                                    </p:anim>
                                    <p:anim calcmode="lin" valueType="num">
                                      <p:cBhvr>
                                        <p:cTn id="18" dur="1000" fill="hold"/>
                                        <p:tgtEl>
                                          <p:spTgt spid="22"/>
                                        </p:tgtEl>
                                        <p:attrNameLst>
                                          <p:attrName>ppt_h</p:attrName>
                                        </p:attrNameLst>
                                      </p:cBhvr>
                                      <p:tavLst>
                                        <p:tav tm="0">
                                          <p:val>
                                            <p:fltVal val="0"/>
                                          </p:val>
                                        </p:tav>
                                        <p:tav tm="100000">
                                          <p:val>
                                            <p:strVal val="#ppt_h"/>
                                          </p:val>
                                        </p:tav>
                                      </p:tavLst>
                                    </p:anim>
                                    <p:animEffect transition="in" filter="fade">
                                      <p:cBhvr>
                                        <p:cTn id="19" dur="10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26"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down)">
                                      <p:cBhvr>
                                        <p:cTn id="25" dur="570">
                                          <p:stCondLst>
                                            <p:cond delay="0"/>
                                          </p:stCondLst>
                                        </p:cTn>
                                        <p:tgtEl>
                                          <p:spTgt spid="37"/>
                                        </p:tgtEl>
                                      </p:cBhvr>
                                    </p:animEffect>
                                    <p:anim calcmode="lin" valueType="num">
                                      <p:cBhvr>
                                        <p:cTn id="26" dur="179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27" dur="653"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28" dur="653" tmFilter="0, 0; 0.125,0.2665; 0.25,0.4; 0.375,0.465; 0.5,0.5;  0.625,0.535; 0.75,0.6; 0.875,0.7335; 1,1">
                                          <p:stCondLst>
                                            <p:cond delay="653"/>
                                          </p:stCondLst>
                                        </p:cTn>
                                        <p:tgtEl>
                                          <p:spTgt spid="37"/>
                                        </p:tgtEl>
                                        <p:attrNameLst>
                                          <p:attrName>ppt_y</p:attrName>
                                        </p:attrNameLst>
                                      </p:cBhvr>
                                      <p:tavLst>
                                        <p:tav tm="0" fmla="#ppt_y-sin(pi*$)/9">
                                          <p:val>
                                            <p:fltVal val="0"/>
                                          </p:val>
                                        </p:tav>
                                        <p:tav tm="100000">
                                          <p:val>
                                            <p:fltVal val="1"/>
                                          </p:val>
                                        </p:tav>
                                      </p:tavLst>
                                    </p:anim>
                                    <p:anim calcmode="lin" valueType="num">
                                      <p:cBhvr>
                                        <p:cTn id="29" dur="2" tmFilter="0, 0; 0.125,0.2665; 0.25,0.4; 0.375,0.465; 0.5,0.5;  0.625,0.535; 0.75,0.6; 0.875,0.7335; 1,1">
                                          <p:stCondLst>
                                            <p:cond delay="1302"/>
                                          </p:stCondLst>
                                        </p:cTn>
                                        <p:tgtEl>
                                          <p:spTgt spid="37"/>
                                        </p:tgtEl>
                                        <p:attrNameLst>
                                          <p:attrName>ppt_y</p:attrName>
                                        </p:attrNameLst>
                                      </p:cBhvr>
                                      <p:tavLst>
                                        <p:tav tm="0" fmla="#ppt_y-sin(pi*$)/27">
                                          <p:val>
                                            <p:fltVal val="0"/>
                                          </p:val>
                                        </p:tav>
                                        <p:tav tm="100000">
                                          <p:val>
                                            <p:fltVal val="1"/>
                                          </p:val>
                                        </p:tav>
                                      </p:tavLst>
                                    </p:anim>
                                    <p:anim calcmode="lin" valueType="num">
                                      <p:cBhvr>
                                        <p:cTn id="30" dur="1" tmFilter="0, 0; 0.125,0.2665; 0.25,0.4; 0.375,0.465; 0.5,0.5;  0.625,0.535; 0.75,0.6; 0.875,0.7335; 1,1">
                                          <p:stCondLst>
                                            <p:cond delay="1999"/>
                                          </p:stCondLst>
                                        </p:cTn>
                                        <p:tgtEl>
                                          <p:spTgt spid="37"/>
                                        </p:tgtEl>
                                        <p:attrNameLst>
                                          <p:attrName>ppt_y</p:attrName>
                                        </p:attrNameLst>
                                      </p:cBhvr>
                                      <p:tavLst>
                                        <p:tav tm="0" fmla="#ppt_y-sin(pi*$)/81">
                                          <p:val>
                                            <p:fltVal val="0"/>
                                          </p:val>
                                        </p:tav>
                                        <p:tav tm="100000">
                                          <p:val>
                                            <p:fltVal val="1"/>
                                          </p:val>
                                        </p:tav>
                                      </p:tavLst>
                                    </p:anim>
                                    <p:animScale>
                                      <p:cBhvr>
                                        <p:cTn id="31" dur="1">
                                          <p:stCondLst>
                                            <p:cond delay="639"/>
                                          </p:stCondLst>
                                        </p:cTn>
                                        <p:tgtEl>
                                          <p:spTgt spid="37"/>
                                        </p:tgtEl>
                                      </p:cBhvr>
                                      <p:to x="100000" y="60000"/>
                                    </p:animScale>
                                    <p:animScale>
                                      <p:cBhvr>
                                        <p:cTn id="32" dur="1" decel="50000">
                                          <p:stCondLst>
                                            <p:cond delay="665"/>
                                          </p:stCondLst>
                                        </p:cTn>
                                        <p:tgtEl>
                                          <p:spTgt spid="37"/>
                                        </p:tgtEl>
                                      </p:cBhvr>
                                      <p:to x="100000" y="100000"/>
                                    </p:animScale>
                                    <p:animScale>
                                      <p:cBhvr>
                                        <p:cTn id="33" dur="1">
                                          <p:stCondLst>
                                            <p:cond delay="1290"/>
                                          </p:stCondLst>
                                        </p:cTn>
                                        <p:tgtEl>
                                          <p:spTgt spid="37"/>
                                        </p:tgtEl>
                                      </p:cBhvr>
                                      <p:to x="100000" y="80000"/>
                                    </p:animScale>
                                    <p:animScale>
                                      <p:cBhvr>
                                        <p:cTn id="34" dur="1" decel="50000">
                                          <p:stCondLst>
                                            <p:cond delay="1316"/>
                                          </p:stCondLst>
                                        </p:cTn>
                                        <p:tgtEl>
                                          <p:spTgt spid="37"/>
                                        </p:tgtEl>
                                      </p:cBhvr>
                                      <p:to x="100000" y="100000"/>
                                    </p:animScale>
                                    <p:animScale>
                                      <p:cBhvr>
                                        <p:cTn id="35" dur="1">
                                          <p:stCondLst>
                                            <p:cond delay="1999"/>
                                          </p:stCondLst>
                                        </p:cTn>
                                        <p:tgtEl>
                                          <p:spTgt spid="37"/>
                                        </p:tgtEl>
                                      </p:cBhvr>
                                      <p:to x="100000" y="90000"/>
                                    </p:animScale>
                                    <p:animScale>
                                      <p:cBhvr>
                                        <p:cTn id="36" dur="1" decel="50000">
                                          <p:stCondLst>
                                            <p:cond delay="1999"/>
                                          </p:stCondLst>
                                        </p:cTn>
                                        <p:tgtEl>
                                          <p:spTgt spid="37"/>
                                        </p:tgtEl>
                                      </p:cBhvr>
                                      <p:to x="100000" y="100000"/>
                                    </p:animScale>
                                    <p:animScale>
                                      <p:cBhvr>
                                        <p:cTn id="37" dur="1">
                                          <p:stCondLst>
                                            <p:cond delay="1999"/>
                                          </p:stCondLst>
                                        </p:cTn>
                                        <p:tgtEl>
                                          <p:spTgt spid="37"/>
                                        </p:tgtEl>
                                      </p:cBhvr>
                                      <p:to x="100000" y="95000"/>
                                    </p:animScale>
                                    <p:animScale>
                                      <p:cBhvr>
                                        <p:cTn id="38" dur="1" decel="50000">
                                          <p:stCondLst>
                                            <p:cond delay="1999"/>
                                          </p:stCondLst>
                                        </p:cTn>
                                        <p:tgtEl>
                                          <p:spTgt spid="37"/>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wipe(down)">
                                      <p:cBhvr>
                                        <p:cTn id="41" dur="570">
                                          <p:stCondLst>
                                            <p:cond delay="0"/>
                                          </p:stCondLst>
                                        </p:cTn>
                                        <p:tgtEl>
                                          <p:spTgt spid="43"/>
                                        </p:tgtEl>
                                      </p:cBhvr>
                                    </p:animEffect>
                                    <p:anim calcmode="lin" valueType="num">
                                      <p:cBhvr>
                                        <p:cTn id="42" dur="179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43" dur="653"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44" dur="653" tmFilter="0, 0; 0.125,0.2665; 0.25,0.4; 0.375,0.465; 0.5,0.5;  0.625,0.535; 0.75,0.6; 0.875,0.7335; 1,1">
                                          <p:stCondLst>
                                            <p:cond delay="653"/>
                                          </p:stCondLst>
                                        </p:cTn>
                                        <p:tgtEl>
                                          <p:spTgt spid="43"/>
                                        </p:tgtEl>
                                        <p:attrNameLst>
                                          <p:attrName>ppt_y</p:attrName>
                                        </p:attrNameLst>
                                      </p:cBhvr>
                                      <p:tavLst>
                                        <p:tav tm="0" fmla="#ppt_y-sin(pi*$)/9">
                                          <p:val>
                                            <p:fltVal val="0"/>
                                          </p:val>
                                        </p:tav>
                                        <p:tav tm="100000">
                                          <p:val>
                                            <p:fltVal val="1"/>
                                          </p:val>
                                        </p:tav>
                                      </p:tavLst>
                                    </p:anim>
                                    <p:anim calcmode="lin" valueType="num">
                                      <p:cBhvr>
                                        <p:cTn id="45" dur="2" tmFilter="0, 0; 0.125,0.2665; 0.25,0.4; 0.375,0.465; 0.5,0.5;  0.625,0.535; 0.75,0.6; 0.875,0.7335; 1,1">
                                          <p:stCondLst>
                                            <p:cond delay="1302"/>
                                          </p:stCondLst>
                                        </p:cTn>
                                        <p:tgtEl>
                                          <p:spTgt spid="43"/>
                                        </p:tgtEl>
                                        <p:attrNameLst>
                                          <p:attrName>ppt_y</p:attrName>
                                        </p:attrNameLst>
                                      </p:cBhvr>
                                      <p:tavLst>
                                        <p:tav tm="0" fmla="#ppt_y-sin(pi*$)/27">
                                          <p:val>
                                            <p:fltVal val="0"/>
                                          </p:val>
                                        </p:tav>
                                        <p:tav tm="100000">
                                          <p:val>
                                            <p:fltVal val="1"/>
                                          </p:val>
                                        </p:tav>
                                      </p:tavLst>
                                    </p:anim>
                                    <p:anim calcmode="lin" valueType="num">
                                      <p:cBhvr>
                                        <p:cTn id="46" dur="1" tmFilter="0, 0; 0.125,0.2665; 0.25,0.4; 0.375,0.465; 0.5,0.5;  0.625,0.535; 0.75,0.6; 0.875,0.7335; 1,1">
                                          <p:stCondLst>
                                            <p:cond delay="1999"/>
                                          </p:stCondLst>
                                        </p:cTn>
                                        <p:tgtEl>
                                          <p:spTgt spid="43"/>
                                        </p:tgtEl>
                                        <p:attrNameLst>
                                          <p:attrName>ppt_y</p:attrName>
                                        </p:attrNameLst>
                                      </p:cBhvr>
                                      <p:tavLst>
                                        <p:tav tm="0" fmla="#ppt_y-sin(pi*$)/81">
                                          <p:val>
                                            <p:fltVal val="0"/>
                                          </p:val>
                                        </p:tav>
                                        <p:tav tm="100000">
                                          <p:val>
                                            <p:fltVal val="1"/>
                                          </p:val>
                                        </p:tav>
                                      </p:tavLst>
                                    </p:anim>
                                    <p:animScale>
                                      <p:cBhvr>
                                        <p:cTn id="47" dur="1">
                                          <p:stCondLst>
                                            <p:cond delay="639"/>
                                          </p:stCondLst>
                                        </p:cTn>
                                        <p:tgtEl>
                                          <p:spTgt spid="43"/>
                                        </p:tgtEl>
                                      </p:cBhvr>
                                      <p:to x="100000" y="60000"/>
                                    </p:animScale>
                                    <p:animScale>
                                      <p:cBhvr>
                                        <p:cTn id="48" dur="1" decel="50000">
                                          <p:stCondLst>
                                            <p:cond delay="665"/>
                                          </p:stCondLst>
                                        </p:cTn>
                                        <p:tgtEl>
                                          <p:spTgt spid="43"/>
                                        </p:tgtEl>
                                      </p:cBhvr>
                                      <p:to x="100000" y="100000"/>
                                    </p:animScale>
                                    <p:animScale>
                                      <p:cBhvr>
                                        <p:cTn id="49" dur="1">
                                          <p:stCondLst>
                                            <p:cond delay="1290"/>
                                          </p:stCondLst>
                                        </p:cTn>
                                        <p:tgtEl>
                                          <p:spTgt spid="43"/>
                                        </p:tgtEl>
                                      </p:cBhvr>
                                      <p:to x="100000" y="80000"/>
                                    </p:animScale>
                                    <p:animScale>
                                      <p:cBhvr>
                                        <p:cTn id="50" dur="1" decel="50000">
                                          <p:stCondLst>
                                            <p:cond delay="1316"/>
                                          </p:stCondLst>
                                        </p:cTn>
                                        <p:tgtEl>
                                          <p:spTgt spid="43"/>
                                        </p:tgtEl>
                                      </p:cBhvr>
                                      <p:to x="100000" y="100000"/>
                                    </p:animScale>
                                    <p:animScale>
                                      <p:cBhvr>
                                        <p:cTn id="51" dur="1">
                                          <p:stCondLst>
                                            <p:cond delay="1999"/>
                                          </p:stCondLst>
                                        </p:cTn>
                                        <p:tgtEl>
                                          <p:spTgt spid="43"/>
                                        </p:tgtEl>
                                      </p:cBhvr>
                                      <p:to x="100000" y="90000"/>
                                    </p:animScale>
                                    <p:animScale>
                                      <p:cBhvr>
                                        <p:cTn id="52" dur="1" decel="50000">
                                          <p:stCondLst>
                                            <p:cond delay="1999"/>
                                          </p:stCondLst>
                                        </p:cTn>
                                        <p:tgtEl>
                                          <p:spTgt spid="43"/>
                                        </p:tgtEl>
                                      </p:cBhvr>
                                      <p:to x="100000" y="100000"/>
                                    </p:animScale>
                                    <p:animScale>
                                      <p:cBhvr>
                                        <p:cTn id="53" dur="1">
                                          <p:stCondLst>
                                            <p:cond delay="1999"/>
                                          </p:stCondLst>
                                        </p:cTn>
                                        <p:tgtEl>
                                          <p:spTgt spid="43"/>
                                        </p:tgtEl>
                                      </p:cBhvr>
                                      <p:to x="100000" y="95000"/>
                                    </p:animScale>
                                    <p:animScale>
                                      <p:cBhvr>
                                        <p:cTn id="54" dur="1" decel="50000">
                                          <p:stCondLst>
                                            <p:cond delay="1999"/>
                                          </p:stCondLst>
                                        </p:cTn>
                                        <p:tgtEl>
                                          <p:spTgt spid="43"/>
                                        </p:tgtEl>
                                      </p:cBhvr>
                                      <p:to x="100000" y="100000"/>
                                    </p:animScale>
                                  </p:childTnLst>
                                </p:cTn>
                              </p:par>
                              <p:par>
                                <p:cTn id="55" presetID="26"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down)">
                                      <p:cBhvr>
                                        <p:cTn id="57" dur="570">
                                          <p:stCondLst>
                                            <p:cond delay="0"/>
                                          </p:stCondLst>
                                        </p:cTn>
                                        <p:tgtEl>
                                          <p:spTgt spid="41"/>
                                        </p:tgtEl>
                                      </p:cBhvr>
                                    </p:animEffect>
                                    <p:anim calcmode="lin" valueType="num">
                                      <p:cBhvr>
                                        <p:cTn id="58" dur="179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59" dur="653"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60" dur="653" tmFilter="0, 0; 0.125,0.2665; 0.25,0.4; 0.375,0.465; 0.5,0.5;  0.625,0.535; 0.75,0.6; 0.875,0.7335; 1,1">
                                          <p:stCondLst>
                                            <p:cond delay="653"/>
                                          </p:stCondLst>
                                        </p:cTn>
                                        <p:tgtEl>
                                          <p:spTgt spid="41"/>
                                        </p:tgtEl>
                                        <p:attrNameLst>
                                          <p:attrName>ppt_y</p:attrName>
                                        </p:attrNameLst>
                                      </p:cBhvr>
                                      <p:tavLst>
                                        <p:tav tm="0" fmla="#ppt_y-sin(pi*$)/9">
                                          <p:val>
                                            <p:fltVal val="0"/>
                                          </p:val>
                                        </p:tav>
                                        <p:tav tm="100000">
                                          <p:val>
                                            <p:fltVal val="1"/>
                                          </p:val>
                                        </p:tav>
                                      </p:tavLst>
                                    </p:anim>
                                    <p:anim calcmode="lin" valueType="num">
                                      <p:cBhvr>
                                        <p:cTn id="61" dur="2" tmFilter="0, 0; 0.125,0.2665; 0.25,0.4; 0.375,0.465; 0.5,0.5;  0.625,0.535; 0.75,0.6; 0.875,0.7335; 1,1">
                                          <p:stCondLst>
                                            <p:cond delay="1302"/>
                                          </p:stCondLst>
                                        </p:cTn>
                                        <p:tgtEl>
                                          <p:spTgt spid="41"/>
                                        </p:tgtEl>
                                        <p:attrNameLst>
                                          <p:attrName>ppt_y</p:attrName>
                                        </p:attrNameLst>
                                      </p:cBhvr>
                                      <p:tavLst>
                                        <p:tav tm="0" fmla="#ppt_y-sin(pi*$)/27">
                                          <p:val>
                                            <p:fltVal val="0"/>
                                          </p:val>
                                        </p:tav>
                                        <p:tav tm="100000">
                                          <p:val>
                                            <p:fltVal val="1"/>
                                          </p:val>
                                        </p:tav>
                                      </p:tavLst>
                                    </p:anim>
                                    <p:anim calcmode="lin" valueType="num">
                                      <p:cBhvr>
                                        <p:cTn id="62" dur="1" tmFilter="0, 0; 0.125,0.2665; 0.25,0.4; 0.375,0.465; 0.5,0.5;  0.625,0.535; 0.75,0.6; 0.875,0.7335; 1,1">
                                          <p:stCondLst>
                                            <p:cond delay="1999"/>
                                          </p:stCondLst>
                                        </p:cTn>
                                        <p:tgtEl>
                                          <p:spTgt spid="41"/>
                                        </p:tgtEl>
                                        <p:attrNameLst>
                                          <p:attrName>ppt_y</p:attrName>
                                        </p:attrNameLst>
                                      </p:cBhvr>
                                      <p:tavLst>
                                        <p:tav tm="0" fmla="#ppt_y-sin(pi*$)/81">
                                          <p:val>
                                            <p:fltVal val="0"/>
                                          </p:val>
                                        </p:tav>
                                        <p:tav tm="100000">
                                          <p:val>
                                            <p:fltVal val="1"/>
                                          </p:val>
                                        </p:tav>
                                      </p:tavLst>
                                    </p:anim>
                                    <p:animScale>
                                      <p:cBhvr>
                                        <p:cTn id="63" dur="1">
                                          <p:stCondLst>
                                            <p:cond delay="639"/>
                                          </p:stCondLst>
                                        </p:cTn>
                                        <p:tgtEl>
                                          <p:spTgt spid="41"/>
                                        </p:tgtEl>
                                      </p:cBhvr>
                                      <p:to x="100000" y="60000"/>
                                    </p:animScale>
                                    <p:animScale>
                                      <p:cBhvr>
                                        <p:cTn id="64" dur="1" decel="50000">
                                          <p:stCondLst>
                                            <p:cond delay="665"/>
                                          </p:stCondLst>
                                        </p:cTn>
                                        <p:tgtEl>
                                          <p:spTgt spid="41"/>
                                        </p:tgtEl>
                                      </p:cBhvr>
                                      <p:to x="100000" y="100000"/>
                                    </p:animScale>
                                    <p:animScale>
                                      <p:cBhvr>
                                        <p:cTn id="65" dur="1">
                                          <p:stCondLst>
                                            <p:cond delay="1290"/>
                                          </p:stCondLst>
                                        </p:cTn>
                                        <p:tgtEl>
                                          <p:spTgt spid="41"/>
                                        </p:tgtEl>
                                      </p:cBhvr>
                                      <p:to x="100000" y="80000"/>
                                    </p:animScale>
                                    <p:animScale>
                                      <p:cBhvr>
                                        <p:cTn id="66" dur="1" decel="50000">
                                          <p:stCondLst>
                                            <p:cond delay="1316"/>
                                          </p:stCondLst>
                                        </p:cTn>
                                        <p:tgtEl>
                                          <p:spTgt spid="41"/>
                                        </p:tgtEl>
                                      </p:cBhvr>
                                      <p:to x="100000" y="100000"/>
                                    </p:animScale>
                                    <p:animScale>
                                      <p:cBhvr>
                                        <p:cTn id="67" dur="1">
                                          <p:stCondLst>
                                            <p:cond delay="1999"/>
                                          </p:stCondLst>
                                        </p:cTn>
                                        <p:tgtEl>
                                          <p:spTgt spid="41"/>
                                        </p:tgtEl>
                                      </p:cBhvr>
                                      <p:to x="100000" y="90000"/>
                                    </p:animScale>
                                    <p:animScale>
                                      <p:cBhvr>
                                        <p:cTn id="68" dur="1" decel="50000">
                                          <p:stCondLst>
                                            <p:cond delay="1999"/>
                                          </p:stCondLst>
                                        </p:cTn>
                                        <p:tgtEl>
                                          <p:spTgt spid="41"/>
                                        </p:tgtEl>
                                      </p:cBhvr>
                                      <p:to x="100000" y="100000"/>
                                    </p:animScale>
                                    <p:animScale>
                                      <p:cBhvr>
                                        <p:cTn id="69" dur="1">
                                          <p:stCondLst>
                                            <p:cond delay="1999"/>
                                          </p:stCondLst>
                                        </p:cTn>
                                        <p:tgtEl>
                                          <p:spTgt spid="41"/>
                                        </p:tgtEl>
                                      </p:cBhvr>
                                      <p:to x="100000" y="95000"/>
                                    </p:animScale>
                                    <p:animScale>
                                      <p:cBhvr>
                                        <p:cTn id="70" dur="1" decel="50000">
                                          <p:stCondLst>
                                            <p:cond delay="1999"/>
                                          </p:stCondLst>
                                        </p:cTn>
                                        <p:tgtEl>
                                          <p:spTgt spid="41"/>
                                        </p:tgtEl>
                                      </p:cBhvr>
                                      <p:to x="100000" y="100000"/>
                                    </p:animScale>
                                  </p:childTnLst>
                                </p:cTn>
                              </p:par>
                              <p:par>
                                <p:cTn id="71" presetID="26" presetClass="entr" presetSubtype="0" fill="hold" grpId="0" nodeType="withEffect">
                                  <p:stCondLst>
                                    <p:cond delay="500"/>
                                  </p:stCondLst>
                                  <p:childTnLst>
                                    <p:set>
                                      <p:cBhvr>
                                        <p:cTn id="72" dur="1" fill="hold">
                                          <p:stCondLst>
                                            <p:cond delay="0"/>
                                          </p:stCondLst>
                                        </p:cTn>
                                        <p:tgtEl>
                                          <p:spTgt spid="31"/>
                                        </p:tgtEl>
                                        <p:attrNameLst>
                                          <p:attrName>style.visibility</p:attrName>
                                        </p:attrNameLst>
                                      </p:cBhvr>
                                      <p:to>
                                        <p:strVal val="visible"/>
                                      </p:to>
                                    </p:set>
                                    <p:animEffect transition="in" filter="wipe(down)">
                                      <p:cBhvr>
                                        <p:cTn id="73" dur="428">
                                          <p:stCondLst>
                                            <p:cond delay="0"/>
                                          </p:stCondLst>
                                        </p:cTn>
                                        <p:tgtEl>
                                          <p:spTgt spid="31"/>
                                        </p:tgtEl>
                                      </p:cBhvr>
                                    </p:animEffect>
                                    <p:anim calcmode="lin" valueType="num">
                                      <p:cBhvr>
                                        <p:cTn id="74" dur="1344"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75" dur="490"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76" dur="490" tmFilter="0, 0; 0.125,0.2665; 0.25,0.4; 0.375,0.465; 0.5,0.5;  0.625,0.535; 0.75,0.6; 0.875,0.7335; 1,1">
                                          <p:stCondLst>
                                            <p:cond delay="490"/>
                                          </p:stCondLst>
                                        </p:cTn>
                                        <p:tgtEl>
                                          <p:spTgt spid="31"/>
                                        </p:tgtEl>
                                        <p:attrNameLst>
                                          <p:attrName>ppt_y</p:attrName>
                                        </p:attrNameLst>
                                      </p:cBhvr>
                                      <p:tavLst>
                                        <p:tav tm="0" fmla="#ppt_y-sin(pi*$)/9">
                                          <p:val>
                                            <p:fltVal val="0"/>
                                          </p:val>
                                        </p:tav>
                                        <p:tav tm="100000">
                                          <p:val>
                                            <p:fltVal val="1"/>
                                          </p:val>
                                        </p:tav>
                                      </p:tavLst>
                                    </p:anim>
                                    <p:anim calcmode="lin" valueType="num">
                                      <p:cBhvr>
                                        <p:cTn id="77" dur="2" tmFilter="0, 0; 0.125,0.2665; 0.25,0.4; 0.375,0.465; 0.5,0.5;  0.625,0.535; 0.75,0.6; 0.875,0.7335; 1,1">
                                          <p:stCondLst>
                                            <p:cond delay="976"/>
                                          </p:stCondLst>
                                        </p:cTn>
                                        <p:tgtEl>
                                          <p:spTgt spid="31"/>
                                        </p:tgtEl>
                                        <p:attrNameLst>
                                          <p:attrName>ppt_y</p:attrName>
                                        </p:attrNameLst>
                                      </p:cBhvr>
                                      <p:tavLst>
                                        <p:tav tm="0" fmla="#ppt_y-sin(pi*$)/27">
                                          <p:val>
                                            <p:fltVal val="0"/>
                                          </p:val>
                                        </p:tav>
                                        <p:tav tm="100000">
                                          <p:val>
                                            <p:fltVal val="1"/>
                                          </p:val>
                                        </p:tav>
                                      </p:tavLst>
                                    </p:anim>
                                    <p:anim calcmode="lin" valueType="num">
                                      <p:cBhvr>
                                        <p:cTn id="78" dur="1" tmFilter="0, 0; 0.125,0.2665; 0.25,0.4; 0.375,0.465; 0.5,0.5;  0.625,0.535; 0.75,0.6; 0.875,0.7335; 1,1">
                                          <p:stCondLst>
                                            <p:cond delay="1499"/>
                                          </p:stCondLst>
                                        </p:cTn>
                                        <p:tgtEl>
                                          <p:spTgt spid="31"/>
                                        </p:tgtEl>
                                        <p:attrNameLst>
                                          <p:attrName>ppt_y</p:attrName>
                                        </p:attrNameLst>
                                      </p:cBhvr>
                                      <p:tavLst>
                                        <p:tav tm="0" fmla="#ppt_y-sin(pi*$)/81">
                                          <p:val>
                                            <p:fltVal val="0"/>
                                          </p:val>
                                        </p:tav>
                                        <p:tav tm="100000">
                                          <p:val>
                                            <p:fltVal val="1"/>
                                          </p:val>
                                        </p:tav>
                                      </p:tavLst>
                                    </p:anim>
                                    <p:animScale>
                                      <p:cBhvr>
                                        <p:cTn id="79" dur="1">
                                          <p:stCondLst>
                                            <p:cond delay="479"/>
                                          </p:stCondLst>
                                        </p:cTn>
                                        <p:tgtEl>
                                          <p:spTgt spid="31"/>
                                        </p:tgtEl>
                                      </p:cBhvr>
                                      <p:to x="100000" y="60000"/>
                                    </p:animScale>
                                    <p:animScale>
                                      <p:cBhvr>
                                        <p:cTn id="80" dur="1" decel="50000">
                                          <p:stCondLst>
                                            <p:cond delay="499"/>
                                          </p:stCondLst>
                                        </p:cTn>
                                        <p:tgtEl>
                                          <p:spTgt spid="31"/>
                                        </p:tgtEl>
                                      </p:cBhvr>
                                      <p:to x="100000" y="100000"/>
                                    </p:animScale>
                                    <p:animScale>
                                      <p:cBhvr>
                                        <p:cTn id="81" dur="1">
                                          <p:stCondLst>
                                            <p:cond delay="968"/>
                                          </p:stCondLst>
                                        </p:cTn>
                                        <p:tgtEl>
                                          <p:spTgt spid="31"/>
                                        </p:tgtEl>
                                      </p:cBhvr>
                                      <p:to x="100000" y="80000"/>
                                    </p:animScale>
                                    <p:animScale>
                                      <p:cBhvr>
                                        <p:cTn id="82" dur="1" decel="50000">
                                          <p:stCondLst>
                                            <p:cond delay="987"/>
                                          </p:stCondLst>
                                        </p:cTn>
                                        <p:tgtEl>
                                          <p:spTgt spid="31"/>
                                        </p:tgtEl>
                                      </p:cBhvr>
                                      <p:to x="100000" y="100000"/>
                                    </p:animScale>
                                    <p:animScale>
                                      <p:cBhvr>
                                        <p:cTn id="83" dur="1">
                                          <p:stCondLst>
                                            <p:cond delay="1499"/>
                                          </p:stCondLst>
                                        </p:cTn>
                                        <p:tgtEl>
                                          <p:spTgt spid="31"/>
                                        </p:tgtEl>
                                      </p:cBhvr>
                                      <p:to x="100000" y="90000"/>
                                    </p:animScale>
                                    <p:animScale>
                                      <p:cBhvr>
                                        <p:cTn id="84" dur="1" decel="50000">
                                          <p:stCondLst>
                                            <p:cond delay="1499"/>
                                          </p:stCondLst>
                                        </p:cTn>
                                        <p:tgtEl>
                                          <p:spTgt spid="31"/>
                                        </p:tgtEl>
                                      </p:cBhvr>
                                      <p:to x="100000" y="100000"/>
                                    </p:animScale>
                                    <p:animScale>
                                      <p:cBhvr>
                                        <p:cTn id="85" dur="1">
                                          <p:stCondLst>
                                            <p:cond delay="1499"/>
                                          </p:stCondLst>
                                        </p:cTn>
                                        <p:tgtEl>
                                          <p:spTgt spid="31"/>
                                        </p:tgtEl>
                                      </p:cBhvr>
                                      <p:to x="100000" y="95000"/>
                                    </p:animScale>
                                    <p:animScale>
                                      <p:cBhvr>
                                        <p:cTn id="86" dur="1" decel="50000">
                                          <p:stCondLst>
                                            <p:cond delay="1499"/>
                                          </p:stCondLst>
                                        </p:cTn>
                                        <p:tgtEl>
                                          <p:spTgt spid="31"/>
                                        </p:tgtEl>
                                      </p:cBhvr>
                                      <p:to x="100000" y="100000"/>
                                    </p:animScale>
                                  </p:childTnLst>
                                </p:cTn>
                              </p:par>
                              <p:par>
                                <p:cTn id="87" presetID="26" presetClass="entr" presetSubtype="0" fill="hold" grpId="0" nodeType="withEffect">
                                  <p:stCondLst>
                                    <p:cond delay="500"/>
                                  </p:stCondLst>
                                  <p:childTnLst>
                                    <p:set>
                                      <p:cBhvr>
                                        <p:cTn id="88" dur="1" fill="hold">
                                          <p:stCondLst>
                                            <p:cond delay="0"/>
                                          </p:stCondLst>
                                        </p:cTn>
                                        <p:tgtEl>
                                          <p:spTgt spid="35"/>
                                        </p:tgtEl>
                                        <p:attrNameLst>
                                          <p:attrName>style.visibility</p:attrName>
                                        </p:attrNameLst>
                                      </p:cBhvr>
                                      <p:to>
                                        <p:strVal val="visible"/>
                                      </p:to>
                                    </p:set>
                                    <p:animEffect transition="in" filter="wipe(down)">
                                      <p:cBhvr>
                                        <p:cTn id="89" dur="428">
                                          <p:stCondLst>
                                            <p:cond delay="0"/>
                                          </p:stCondLst>
                                        </p:cTn>
                                        <p:tgtEl>
                                          <p:spTgt spid="35"/>
                                        </p:tgtEl>
                                      </p:cBhvr>
                                    </p:animEffect>
                                    <p:anim calcmode="lin" valueType="num">
                                      <p:cBhvr>
                                        <p:cTn id="90" dur="1344"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91" dur="490"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92" dur="490" tmFilter="0, 0; 0.125,0.2665; 0.25,0.4; 0.375,0.465; 0.5,0.5;  0.625,0.535; 0.75,0.6; 0.875,0.7335; 1,1">
                                          <p:stCondLst>
                                            <p:cond delay="490"/>
                                          </p:stCondLst>
                                        </p:cTn>
                                        <p:tgtEl>
                                          <p:spTgt spid="35"/>
                                        </p:tgtEl>
                                        <p:attrNameLst>
                                          <p:attrName>ppt_y</p:attrName>
                                        </p:attrNameLst>
                                      </p:cBhvr>
                                      <p:tavLst>
                                        <p:tav tm="0" fmla="#ppt_y-sin(pi*$)/9">
                                          <p:val>
                                            <p:fltVal val="0"/>
                                          </p:val>
                                        </p:tav>
                                        <p:tav tm="100000">
                                          <p:val>
                                            <p:fltVal val="1"/>
                                          </p:val>
                                        </p:tav>
                                      </p:tavLst>
                                    </p:anim>
                                    <p:anim calcmode="lin" valueType="num">
                                      <p:cBhvr>
                                        <p:cTn id="93" dur="2" tmFilter="0, 0; 0.125,0.2665; 0.25,0.4; 0.375,0.465; 0.5,0.5;  0.625,0.535; 0.75,0.6; 0.875,0.7335; 1,1">
                                          <p:stCondLst>
                                            <p:cond delay="976"/>
                                          </p:stCondLst>
                                        </p:cTn>
                                        <p:tgtEl>
                                          <p:spTgt spid="35"/>
                                        </p:tgtEl>
                                        <p:attrNameLst>
                                          <p:attrName>ppt_y</p:attrName>
                                        </p:attrNameLst>
                                      </p:cBhvr>
                                      <p:tavLst>
                                        <p:tav tm="0" fmla="#ppt_y-sin(pi*$)/27">
                                          <p:val>
                                            <p:fltVal val="0"/>
                                          </p:val>
                                        </p:tav>
                                        <p:tav tm="100000">
                                          <p:val>
                                            <p:fltVal val="1"/>
                                          </p:val>
                                        </p:tav>
                                      </p:tavLst>
                                    </p:anim>
                                    <p:anim calcmode="lin" valueType="num">
                                      <p:cBhvr>
                                        <p:cTn id="94" dur="1" tmFilter="0, 0; 0.125,0.2665; 0.25,0.4; 0.375,0.465; 0.5,0.5;  0.625,0.535; 0.75,0.6; 0.875,0.7335; 1,1">
                                          <p:stCondLst>
                                            <p:cond delay="1499"/>
                                          </p:stCondLst>
                                        </p:cTn>
                                        <p:tgtEl>
                                          <p:spTgt spid="35"/>
                                        </p:tgtEl>
                                        <p:attrNameLst>
                                          <p:attrName>ppt_y</p:attrName>
                                        </p:attrNameLst>
                                      </p:cBhvr>
                                      <p:tavLst>
                                        <p:tav tm="0" fmla="#ppt_y-sin(pi*$)/81">
                                          <p:val>
                                            <p:fltVal val="0"/>
                                          </p:val>
                                        </p:tav>
                                        <p:tav tm="100000">
                                          <p:val>
                                            <p:fltVal val="1"/>
                                          </p:val>
                                        </p:tav>
                                      </p:tavLst>
                                    </p:anim>
                                    <p:animScale>
                                      <p:cBhvr>
                                        <p:cTn id="95" dur="1">
                                          <p:stCondLst>
                                            <p:cond delay="479"/>
                                          </p:stCondLst>
                                        </p:cTn>
                                        <p:tgtEl>
                                          <p:spTgt spid="35"/>
                                        </p:tgtEl>
                                      </p:cBhvr>
                                      <p:to x="100000" y="60000"/>
                                    </p:animScale>
                                    <p:animScale>
                                      <p:cBhvr>
                                        <p:cTn id="96" dur="1" decel="50000">
                                          <p:stCondLst>
                                            <p:cond delay="499"/>
                                          </p:stCondLst>
                                        </p:cTn>
                                        <p:tgtEl>
                                          <p:spTgt spid="35"/>
                                        </p:tgtEl>
                                      </p:cBhvr>
                                      <p:to x="100000" y="100000"/>
                                    </p:animScale>
                                    <p:animScale>
                                      <p:cBhvr>
                                        <p:cTn id="97" dur="1">
                                          <p:stCondLst>
                                            <p:cond delay="968"/>
                                          </p:stCondLst>
                                        </p:cTn>
                                        <p:tgtEl>
                                          <p:spTgt spid="35"/>
                                        </p:tgtEl>
                                      </p:cBhvr>
                                      <p:to x="100000" y="80000"/>
                                    </p:animScale>
                                    <p:animScale>
                                      <p:cBhvr>
                                        <p:cTn id="98" dur="1" decel="50000">
                                          <p:stCondLst>
                                            <p:cond delay="987"/>
                                          </p:stCondLst>
                                        </p:cTn>
                                        <p:tgtEl>
                                          <p:spTgt spid="35"/>
                                        </p:tgtEl>
                                      </p:cBhvr>
                                      <p:to x="100000" y="100000"/>
                                    </p:animScale>
                                    <p:animScale>
                                      <p:cBhvr>
                                        <p:cTn id="99" dur="1">
                                          <p:stCondLst>
                                            <p:cond delay="1499"/>
                                          </p:stCondLst>
                                        </p:cTn>
                                        <p:tgtEl>
                                          <p:spTgt spid="35"/>
                                        </p:tgtEl>
                                      </p:cBhvr>
                                      <p:to x="100000" y="90000"/>
                                    </p:animScale>
                                    <p:animScale>
                                      <p:cBhvr>
                                        <p:cTn id="100" dur="1" decel="50000">
                                          <p:stCondLst>
                                            <p:cond delay="1499"/>
                                          </p:stCondLst>
                                        </p:cTn>
                                        <p:tgtEl>
                                          <p:spTgt spid="35"/>
                                        </p:tgtEl>
                                      </p:cBhvr>
                                      <p:to x="100000" y="100000"/>
                                    </p:animScale>
                                    <p:animScale>
                                      <p:cBhvr>
                                        <p:cTn id="101" dur="1">
                                          <p:stCondLst>
                                            <p:cond delay="1499"/>
                                          </p:stCondLst>
                                        </p:cTn>
                                        <p:tgtEl>
                                          <p:spTgt spid="35"/>
                                        </p:tgtEl>
                                      </p:cBhvr>
                                      <p:to x="100000" y="95000"/>
                                    </p:animScale>
                                    <p:animScale>
                                      <p:cBhvr>
                                        <p:cTn id="102" dur="1" decel="50000">
                                          <p:stCondLst>
                                            <p:cond delay="1499"/>
                                          </p:stCondLst>
                                        </p:cTn>
                                        <p:tgtEl>
                                          <p:spTgt spid="35"/>
                                        </p:tgtEl>
                                      </p:cBhvr>
                                      <p:to x="100000" y="100000"/>
                                    </p:animScale>
                                  </p:childTnLst>
                                </p:cTn>
                              </p:par>
                              <p:par>
                                <p:cTn id="103" presetID="26" presetClass="entr" presetSubtype="0"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wipe(down)">
                                      <p:cBhvr>
                                        <p:cTn id="105" dur="570">
                                          <p:stCondLst>
                                            <p:cond delay="0"/>
                                          </p:stCondLst>
                                        </p:cTn>
                                        <p:tgtEl>
                                          <p:spTgt spid="42"/>
                                        </p:tgtEl>
                                      </p:cBhvr>
                                    </p:animEffect>
                                    <p:anim calcmode="lin" valueType="num">
                                      <p:cBhvr>
                                        <p:cTn id="106" dur="179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107" dur="653"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108" dur="653" tmFilter="0, 0; 0.125,0.2665; 0.25,0.4; 0.375,0.465; 0.5,0.5;  0.625,0.535; 0.75,0.6; 0.875,0.7335; 1,1">
                                          <p:stCondLst>
                                            <p:cond delay="653"/>
                                          </p:stCondLst>
                                        </p:cTn>
                                        <p:tgtEl>
                                          <p:spTgt spid="42"/>
                                        </p:tgtEl>
                                        <p:attrNameLst>
                                          <p:attrName>ppt_y</p:attrName>
                                        </p:attrNameLst>
                                      </p:cBhvr>
                                      <p:tavLst>
                                        <p:tav tm="0" fmla="#ppt_y-sin(pi*$)/9">
                                          <p:val>
                                            <p:fltVal val="0"/>
                                          </p:val>
                                        </p:tav>
                                        <p:tav tm="100000">
                                          <p:val>
                                            <p:fltVal val="1"/>
                                          </p:val>
                                        </p:tav>
                                      </p:tavLst>
                                    </p:anim>
                                    <p:anim calcmode="lin" valueType="num">
                                      <p:cBhvr>
                                        <p:cTn id="109" dur="2" tmFilter="0, 0; 0.125,0.2665; 0.25,0.4; 0.375,0.465; 0.5,0.5;  0.625,0.535; 0.75,0.6; 0.875,0.7335; 1,1">
                                          <p:stCondLst>
                                            <p:cond delay="1302"/>
                                          </p:stCondLst>
                                        </p:cTn>
                                        <p:tgtEl>
                                          <p:spTgt spid="42"/>
                                        </p:tgtEl>
                                        <p:attrNameLst>
                                          <p:attrName>ppt_y</p:attrName>
                                        </p:attrNameLst>
                                      </p:cBhvr>
                                      <p:tavLst>
                                        <p:tav tm="0" fmla="#ppt_y-sin(pi*$)/27">
                                          <p:val>
                                            <p:fltVal val="0"/>
                                          </p:val>
                                        </p:tav>
                                        <p:tav tm="100000">
                                          <p:val>
                                            <p:fltVal val="1"/>
                                          </p:val>
                                        </p:tav>
                                      </p:tavLst>
                                    </p:anim>
                                    <p:anim calcmode="lin" valueType="num">
                                      <p:cBhvr>
                                        <p:cTn id="110" dur="1" tmFilter="0, 0; 0.125,0.2665; 0.25,0.4; 0.375,0.465; 0.5,0.5;  0.625,0.535; 0.75,0.6; 0.875,0.7335; 1,1">
                                          <p:stCondLst>
                                            <p:cond delay="1999"/>
                                          </p:stCondLst>
                                        </p:cTn>
                                        <p:tgtEl>
                                          <p:spTgt spid="42"/>
                                        </p:tgtEl>
                                        <p:attrNameLst>
                                          <p:attrName>ppt_y</p:attrName>
                                        </p:attrNameLst>
                                      </p:cBhvr>
                                      <p:tavLst>
                                        <p:tav tm="0" fmla="#ppt_y-sin(pi*$)/81">
                                          <p:val>
                                            <p:fltVal val="0"/>
                                          </p:val>
                                        </p:tav>
                                        <p:tav tm="100000">
                                          <p:val>
                                            <p:fltVal val="1"/>
                                          </p:val>
                                        </p:tav>
                                      </p:tavLst>
                                    </p:anim>
                                    <p:animScale>
                                      <p:cBhvr>
                                        <p:cTn id="111" dur="1">
                                          <p:stCondLst>
                                            <p:cond delay="639"/>
                                          </p:stCondLst>
                                        </p:cTn>
                                        <p:tgtEl>
                                          <p:spTgt spid="42"/>
                                        </p:tgtEl>
                                      </p:cBhvr>
                                      <p:to x="100000" y="60000"/>
                                    </p:animScale>
                                    <p:animScale>
                                      <p:cBhvr>
                                        <p:cTn id="112" dur="1" decel="50000">
                                          <p:stCondLst>
                                            <p:cond delay="665"/>
                                          </p:stCondLst>
                                        </p:cTn>
                                        <p:tgtEl>
                                          <p:spTgt spid="42"/>
                                        </p:tgtEl>
                                      </p:cBhvr>
                                      <p:to x="100000" y="100000"/>
                                    </p:animScale>
                                    <p:animScale>
                                      <p:cBhvr>
                                        <p:cTn id="113" dur="1">
                                          <p:stCondLst>
                                            <p:cond delay="1290"/>
                                          </p:stCondLst>
                                        </p:cTn>
                                        <p:tgtEl>
                                          <p:spTgt spid="42"/>
                                        </p:tgtEl>
                                      </p:cBhvr>
                                      <p:to x="100000" y="80000"/>
                                    </p:animScale>
                                    <p:animScale>
                                      <p:cBhvr>
                                        <p:cTn id="114" dur="1" decel="50000">
                                          <p:stCondLst>
                                            <p:cond delay="1316"/>
                                          </p:stCondLst>
                                        </p:cTn>
                                        <p:tgtEl>
                                          <p:spTgt spid="42"/>
                                        </p:tgtEl>
                                      </p:cBhvr>
                                      <p:to x="100000" y="100000"/>
                                    </p:animScale>
                                    <p:animScale>
                                      <p:cBhvr>
                                        <p:cTn id="115" dur="1">
                                          <p:stCondLst>
                                            <p:cond delay="1999"/>
                                          </p:stCondLst>
                                        </p:cTn>
                                        <p:tgtEl>
                                          <p:spTgt spid="42"/>
                                        </p:tgtEl>
                                      </p:cBhvr>
                                      <p:to x="100000" y="90000"/>
                                    </p:animScale>
                                    <p:animScale>
                                      <p:cBhvr>
                                        <p:cTn id="116" dur="1" decel="50000">
                                          <p:stCondLst>
                                            <p:cond delay="1999"/>
                                          </p:stCondLst>
                                        </p:cTn>
                                        <p:tgtEl>
                                          <p:spTgt spid="42"/>
                                        </p:tgtEl>
                                      </p:cBhvr>
                                      <p:to x="100000" y="100000"/>
                                    </p:animScale>
                                    <p:animScale>
                                      <p:cBhvr>
                                        <p:cTn id="117" dur="1">
                                          <p:stCondLst>
                                            <p:cond delay="1999"/>
                                          </p:stCondLst>
                                        </p:cTn>
                                        <p:tgtEl>
                                          <p:spTgt spid="42"/>
                                        </p:tgtEl>
                                      </p:cBhvr>
                                      <p:to x="100000" y="95000"/>
                                    </p:animScale>
                                    <p:animScale>
                                      <p:cBhvr>
                                        <p:cTn id="118" dur="1" decel="50000">
                                          <p:stCondLst>
                                            <p:cond delay="1999"/>
                                          </p:stCondLst>
                                        </p:cTn>
                                        <p:tgtEl>
                                          <p:spTgt spid="42"/>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wipe(down)">
                                      <p:cBhvr>
                                        <p:cTn id="121" dur="570">
                                          <p:stCondLst>
                                            <p:cond delay="0"/>
                                          </p:stCondLst>
                                        </p:cTn>
                                        <p:tgtEl>
                                          <p:spTgt spid="44"/>
                                        </p:tgtEl>
                                      </p:cBhvr>
                                    </p:animEffect>
                                    <p:anim calcmode="lin" valueType="num">
                                      <p:cBhvr>
                                        <p:cTn id="122" dur="179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123" dur="653"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124" dur="653" tmFilter="0, 0; 0.125,0.2665; 0.25,0.4; 0.375,0.465; 0.5,0.5;  0.625,0.535; 0.75,0.6; 0.875,0.7335; 1,1">
                                          <p:stCondLst>
                                            <p:cond delay="653"/>
                                          </p:stCondLst>
                                        </p:cTn>
                                        <p:tgtEl>
                                          <p:spTgt spid="44"/>
                                        </p:tgtEl>
                                        <p:attrNameLst>
                                          <p:attrName>ppt_y</p:attrName>
                                        </p:attrNameLst>
                                      </p:cBhvr>
                                      <p:tavLst>
                                        <p:tav tm="0" fmla="#ppt_y-sin(pi*$)/9">
                                          <p:val>
                                            <p:fltVal val="0"/>
                                          </p:val>
                                        </p:tav>
                                        <p:tav tm="100000">
                                          <p:val>
                                            <p:fltVal val="1"/>
                                          </p:val>
                                        </p:tav>
                                      </p:tavLst>
                                    </p:anim>
                                    <p:anim calcmode="lin" valueType="num">
                                      <p:cBhvr>
                                        <p:cTn id="125" dur="2" tmFilter="0, 0; 0.125,0.2665; 0.25,0.4; 0.375,0.465; 0.5,0.5;  0.625,0.535; 0.75,0.6; 0.875,0.7335; 1,1">
                                          <p:stCondLst>
                                            <p:cond delay="1302"/>
                                          </p:stCondLst>
                                        </p:cTn>
                                        <p:tgtEl>
                                          <p:spTgt spid="44"/>
                                        </p:tgtEl>
                                        <p:attrNameLst>
                                          <p:attrName>ppt_y</p:attrName>
                                        </p:attrNameLst>
                                      </p:cBhvr>
                                      <p:tavLst>
                                        <p:tav tm="0" fmla="#ppt_y-sin(pi*$)/27">
                                          <p:val>
                                            <p:fltVal val="0"/>
                                          </p:val>
                                        </p:tav>
                                        <p:tav tm="100000">
                                          <p:val>
                                            <p:fltVal val="1"/>
                                          </p:val>
                                        </p:tav>
                                      </p:tavLst>
                                    </p:anim>
                                    <p:anim calcmode="lin" valueType="num">
                                      <p:cBhvr>
                                        <p:cTn id="126" dur="1" tmFilter="0, 0; 0.125,0.2665; 0.25,0.4; 0.375,0.465; 0.5,0.5;  0.625,0.535; 0.75,0.6; 0.875,0.7335; 1,1">
                                          <p:stCondLst>
                                            <p:cond delay="1999"/>
                                          </p:stCondLst>
                                        </p:cTn>
                                        <p:tgtEl>
                                          <p:spTgt spid="44"/>
                                        </p:tgtEl>
                                        <p:attrNameLst>
                                          <p:attrName>ppt_y</p:attrName>
                                        </p:attrNameLst>
                                      </p:cBhvr>
                                      <p:tavLst>
                                        <p:tav tm="0" fmla="#ppt_y-sin(pi*$)/81">
                                          <p:val>
                                            <p:fltVal val="0"/>
                                          </p:val>
                                        </p:tav>
                                        <p:tav tm="100000">
                                          <p:val>
                                            <p:fltVal val="1"/>
                                          </p:val>
                                        </p:tav>
                                      </p:tavLst>
                                    </p:anim>
                                    <p:animScale>
                                      <p:cBhvr>
                                        <p:cTn id="127" dur="1">
                                          <p:stCondLst>
                                            <p:cond delay="639"/>
                                          </p:stCondLst>
                                        </p:cTn>
                                        <p:tgtEl>
                                          <p:spTgt spid="44"/>
                                        </p:tgtEl>
                                      </p:cBhvr>
                                      <p:to x="100000" y="60000"/>
                                    </p:animScale>
                                    <p:animScale>
                                      <p:cBhvr>
                                        <p:cTn id="128" dur="1" decel="50000">
                                          <p:stCondLst>
                                            <p:cond delay="665"/>
                                          </p:stCondLst>
                                        </p:cTn>
                                        <p:tgtEl>
                                          <p:spTgt spid="44"/>
                                        </p:tgtEl>
                                      </p:cBhvr>
                                      <p:to x="100000" y="100000"/>
                                    </p:animScale>
                                    <p:animScale>
                                      <p:cBhvr>
                                        <p:cTn id="129" dur="1">
                                          <p:stCondLst>
                                            <p:cond delay="1290"/>
                                          </p:stCondLst>
                                        </p:cTn>
                                        <p:tgtEl>
                                          <p:spTgt spid="44"/>
                                        </p:tgtEl>
                                      </p:cBhvr>
                                      <p:to x="100000" y="80000"/>
                                    </p:animScale>
                                    <p:animScale>
                                      <p:cBhvr>
                                        <p:cTn id="130" dur="1" decel="50000">
                                          <p:stCondLst>
                                            <p:cond delay="1316"/>
                                          </p:stCondLst>
                                        </p:cTn>
                                        <p:tgtEl>
                                          <p:spTgt spid="44"/>
                                        </p:tgtEl>
                                      </p:cBhvr>
                                      <p:to x="100000" y="100000"/>
                                    </p:animScale>
                                    <p:animScale>
                                      <p:cBhvr>
                                        <p:cTn id="131" dur="1">
                                          <p:stCondLst>
                                            <p:cond delay="1999"/>
                                          </p:stCondLst>
                                        </p:cTn>
                                        <p:tgtEl>
                                          <p:spTgt spid="44"/>
                                        </p:tgtEl>
                                      </p:cBhvr>
                                      <p:to x="100000" y="90000"/>
                                    </p:animScale>
                                    <p:animScale>
                                      <p:cBhvr>
                                        <p:cTn id="132" dur="1" decel="50000">
                                          <p:stCondLst>
                                            <p:cond delay="1999"/>
                                          </p:stCondLst>
                                        </p:cTn>
                                        <p:tgtEl>
                                          <p:spTgt spid="44"/>
                                        </p:tgtEl>
                                      </p:cBhvr>
                                      <p:to x="100000" y="100000"/>
                                    </p:animScale>
                                    <p:animScale>
                                      <p:cBhvr>
                                        <p:cTn id="133" dur="1">
                                          <p:stCondLst>
                                            <p:cond delay="1999"/>
                                          </p:stCondLst>
                                        </p:cTn>
                                        <p:tgtEl>
                                          <p:spTgt spid="44"/>
                                        </p:tgtEl>
                                      </p:cBhvr>
                                      <p:to x="100000" y="95000"/>
                                    </p:animScale>
                                    <p:animScale>
                                      <p:cBhvr>
                                        <p:cTn id="134" dur="1" decel="50000">
                                          <p:stCondLst>
                                            <p:cond delay="1999"/>
                                          </p:stCondLst>
                                        </p:cTn>
                                        <p:tgtEl>
                                          <p:spTgt spid="44"/>
                                        </p:tgtEl>
                                      </p:cBhvr>
                                      <p:to x="100000" y="100000"/>
                                    </p:animScale>
                                  </p:childTnLst>
                                </p:cTn>
                              </p:par>
                              <p:par>
                                <p:cTn id="135" presetID="26" presetClass="entr" presetSubtype="0" fill="hold" grpId="0" nodeType="withEffect">
                                  <p:stCondLst>
                                    <p:cond delay="500"/>
                                  </p:stCondLst>
                                  <p:childTnLst>
                                    <p:set>
                                      <p:cBhvr>
                                        <p:cTn id="136" dur="1" fill="hold">
                                          <p:stCondLst>
                                            <p:cond delay="0"/>
                                          </p:stCondLst>
                                        </p:cTn>
                                        <p:tgtEl>
                                          <p:spTgt spid="34"/>
                                        </p:tgtEl>
                                        <p:attrNameLst>
                                          <p:attrName>style.visibility</p:attrName>
                                        </p:attrNameLst>
                                      </p:cBhvr>
                                      <p:to>
                                        <p:strVal val="visible"/>
                                      </p:to>
                                    </p:set>
                                    <p:animEffect transition="in" filter="wipe(down)">
                                      <p:cBhvr>
                                        <p:cTn id="137" dur="428">
                                          <p:stCondLst>
                                            <p:cond delay="0"/>
                                          </p:stCondLst>
                                        </p:cTn>
                                        <p:tgtEl>
                                          <p:spTgt spid="34"/>
                                        </p:tgtEl>
                                      </p:cBhvr>
                                    </p:animEffect>
                                    <p:anim calcmode="lin" valueType="num">
                                      <p:cBhvr>
                                        <p:cTn id="138" dur="1344"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39" dur="490"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40" dur="490" tmFilter="0, 0; 0.125,0.2665; 0.25,0.4; 0.375,0.465; 0.5,0.5;  0.625,0.535; 0.75,0.6; 0.875,0.7335; 1,1">
                                          <p:stCondLst>
                                            <p:cond delay="490"/>
                                          </p:stCondLst>
                                        </p:cTn>
                                        <p:tgtEl>
                                          <p:spTgt spid="34"/>
                                        </p:tgtEl>
                                        <p:attrNameLst>
                                          <p:attrName>ppt_y</p:attrName>
                                        </p:attrNameLst>
                                      </p:cBhvr>
                                      <p:tavLst>
                                        <p:tav tm="0" fmla="#ppt_y-sin(pi*$)/9">
                                          <p:val>
                                            <p:fltVal val="0"/>
                                          </p:val>
                                        </p:tav>
                                        <p:tav tm="100000">
                                          <p:val>
                                            <p:fltVal val="1"/>
                                          </p:val>
                                        </p:tav>
                                      </p:tavLst>
                                    </p:anim>
                                    <p:anim calcmode="lin" valueType="num">
                                      <p:cBhvr>
                                        <p:cTn id="141" dur="2" tmFilter="0, 0; 0.125,0.2665; 0.25,0.4; 0.375,0.465; 0.5,0.5;  0.625,0.535; 0.75,0.6; 0.875,0.7335; 1,1">
                                          <p:stCondLst>
                                            <p:cond delay="976"/>
                                          </p:stCondLst>
                                        </p:cTn>
                                        <p:tgtEl>
                                          <p:spTgt spid="34"/>
                                        </p:tgtEl>
                                        <p:attrNameLst>
                                          <p:attrName>ppt_y</p:attrName>
                                        </p:attrNameLst>
                                      </p:cBhvr>
                                      <p:tavLst>
                                        <p:tav tm="0" fmla="#ppt_y-sin(pi*$)/27">
                                          <p:val>
                                            <p:fltVal val="0"/>
                                          </p:val>
                                        </p:tav>
                                        <p:tav tm="100000">
                                          <p:val>
                                            <p:fltVal val="1"/>
                                          </p:val>
                                        </p:tav>
                                      </p:tavLst>
                                    </p:anim>
                                    <p:anim calcmode="lin" valueType="num">
                                      <p:cBhvr>
                                        <p:cTn id="142" dur="1" tmFilter="0, 0; 0.125,0.2665; 0.25,0.4; 0.375,0.465; 0.5,0.5;  0.625,0.535; 0.75,0.6; 0.875,0.7335; 1,1">
                                          <p:stCondLst>
                                            <p:cond delay="1499"/>
                                          </p:stCondLst>
                                        </p:cTn>
                                        <p:tgtEl>
                                          <p:spTgt spid="34"/>
                                        </p:tgtEl>
                                        <p:attrNameLst>
                                          <p:attrName>ppt_y</p:attrName>
                                        </p:attrNameLst>
                                      </p:cBhvr>
                                      <p:tavLst>
                                        <p:tav tm="0" fmla="#ppt_y-sin(pi*$)/81">
                                          <p:val>
                                            <p:fltVal val="0"/>
                                          </p:val>
                                        </p:tav>
                                        <p:tav tm="100000">
                                          <p:val>
                                            <p:fltVal val="1"/>
                                          </p:val>
                                        </p:tav>
                                      </p:tavLst>
                                    </p:anim>
                                    <p:animScale>
                                      <p:cBhvr>
                                        <p:cTn id="143" dur="1">
                                          <p:stCondLst>
                                            <p:cond delay="479"/>
                                          </p:stCondLst>
                                        </p:cTn>
                                        <p:tgtEl>
                                          <p:spTgt spid="34"/>
                                        </p:tgtEl>
                                      </p:cBhvr>
                                      <p:to x="100000" y="60000"/>
                                    </p:animScale>
                                    <p:animScale>
                                      <p:cBhvr>
                                        <p:cTn id="144" dur="1" decel="50000">
                                          <p:stCondLst>
                                            <p:cond delay="499"/>
                                          </p:stCondLst>
                                        </p:cTn>
                                        <p:tgtEl>
                                          <p:spTgt spid="34"/>
                                        </p:tgtEl>
                                      </p:cBhvr>
                                      <p:to x="100000" y="100000"/>
                                    </p:animScale>
                                    <p:animScale>
                                      <p:cBhvr>
                                        <p:cTn id="145" dur="1">
                                          <p:stCondLst>
                                            <p:cond delay="968"/>
                                          </p:stCondLst>
                                        </p:cTn>
                                        <p:tgtEl>
                                          <p:spTgt spid="34"/>
                                        </p:tgtEl>
                                      </p:cBhvr>
                                      <p:to x="100000" y="80000"/>
                                    </p:animScale>
                                    <p:animScale>
                                      <p:cBhvr>
                                        <p:cTn id="146" dur="1" decel="50000">
                                          <p:stCondLst>
                                            <p:cond delay="987"/>
                                          </p:stCondLst>
                                        </p:cTn>
                                        <p:tgtEl>
                                          <p:spTgt spid="34"/>
                                        </p:tgtEl>
                                      </p:cBhvr>
                                      <p:to x="100000" y="100000"/>
                                    </p:animScale>
                                    <p:animScale>
                                      <p:cBhvr>
                                        <p:cTn id="147" dur="1">
                                          <p:stCondLst>
                                            <p:cond delay="1499"/>
                                          </p:stCondLst>
                                        </p:cTn>
                                        <p:tgtEl>
                                          <p:spTgt spid="34"/>
                                        </p:tgtEl>
                                      </p:cBhvr>
                                      <p:to x="100000" y="90000"/>
                                    </p:animScale>
                                    <p:animScale>
                                      <p:cBhvr>
                                        <p:cTn id="148" dur="1" decel="50000">
                                          <p:stCondLst>
                                            <p:cond delay="1499"/>
                                          </p:stCondLst>
                                        </p:cTn>
                                        <p:tgtEl>
                                          <p:spTgt spid="34"/>
                                        </p:tgtEl>
                                      </p:cBhvr>
                                      <p:to x="100000" y="100000"/>
                                    </p:animScale>
                                    <p:animScale>
                                      <p:cBhvr>
                                        <p:cTn id="149" dur="1">
                                          <p:stCondLst>
                                            <p:cond delay="1499"/>
                                          </p:stCondLst>
                                        </p:cTn>
                                        <p:tgtEl>
                                          <p:spTgt spid="34"/>
                                        </p:tgtEl>
                                      </p:cBhvr>
                                      <p:to x="100000" y="95000"/>
                                    </p:animScale>
                                    <p:animScale>
                                      <p:cBhvr>
                                        <p:cTn id="150" dur="1" decel="50000">
                                          <p:stCondLst>
                                            <p:cond delay="1499"/>
                                          </p:stCondLst>
                                        </p:cTn>
                                        <p:tgtEl>
                                          <p:spTgt spid="3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1" grpId="0" animBg="1"/>
      <p:bldP spid="30" grpId="0" animBg="1"/>
      <p:bldP spid="2" grpId="0" animBg="1"/>
      <p:bldP spid="22" grpId="0" animBg="1"/>
      <p:bldP spid="31" grpId="0" animBg="1"/>
      <p:bldP spid="35" grpId="0" animBg="1"/>
      <p:bldP spid="42" grpId="0" animBg="1"/>
      <p:bldP spid="44" grpId="0" animBg="1"/>
      <p:bldP spid="3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07</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08</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09</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10</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schemeClr val="tx1"/>
                  </a:solidFill>
                  <a:latin typeface="Arial" pitchFamily="34" charset="0"/>
                  <a:cs typeface="Arial" pitchFamily="34" charset="0"/>
                </a:rPr>
                <a:t>Costache</a:t>
              </a:r>
              <a:r>
                <a:rPr lang="en-US" sz="2400" dirty="0" smtClean="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Negruzzi</a:t>
              </a:r>
              <a:r>
                <a:rPr lang="en-US" sz="2400" dirty="0">
                  <a:solidFill>
                    <a:schemeClr val="tx1"/>
                  </a:solidFill>
                  <a:latin typeface="Arial" pitchFamily="34" charset="0"/>
                  <a:cs typeface="Arial" pitchFamily="34" charset="0"/>
                </a:rPr>
                <a:t> a </a:t>
              </a:r>
              <a:r>
                <a:rPr lang="en-US" sz="2400" dirty="0" err="1">
                  <a:solidFill>
                    <a:schemeClr val="tx1"/>
                  </a:solidFill>
                  <a:latin typeface="Arial" pitchFamily="34" charset="0"/>
                  <a:cs typeface="Arial" pitchFamily="34" charset="0"/>
                </a:rPr>
                <a:t>facut</a:t>
              </a:r>
              <a:r>
                <a:rPr lang="en-US" sz="2400" dirty="0">
                  <a:solidFill>
                    <a:schemeClr val="tx1"/>
                  </a:solidFill>
                  <a:latin typeface="Arial" pitchFamily="34" charset="0"/>
                  <a:cs typeface="Arial" pitchFamily="34" charset="0"/>
                </a:rPr>
                <a:t> parte </a:t>
              </a:r>
              <a:r>
                <a:rPr lang="en-US" sz="2400" dirty="0" err="1">
                  <a:solidFill>
                    <a:schemeClr val="tx1"/>
                  </a:solidFill>
                  <a:latin typeface="Arial" pitchFamily="34" charset="0"/>
                  <a:cs typeface="Arial" pitchFamily="34" charset="0"/>
                </a:rPr>
                <a:t>dintre</a:t>
              </a:r>
              <a:r>
                <a:rPr lang="en-US" sz="2400" dirty="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reprezentan</a:t>
              </a:r>
              <a:r>
                <a:rPr lang="ro-RO" sz="2400" dirty="0">
                  <a:solidFill>
                    <a:schemeClr val="tx1"/>
                  </a:solidFill>
                  <a:latin typeface="Arial" pitchFamily="34" charset="0"/>
                  <a:cs typeface="Arial" pitchFamily="34" charset="0"/>
                </a:rPr>
                <a:t>ţ</a:t>
              </a:r>
              <a:r>
                <a:rPr lang="en-US" sz="2400" dirty="0" smtClean="0">
                  <a:solidFill>
                    <a:schemeClr val="tx1"/>
                  </a:solidFill>
                  <a:latin typeface="Arial" pitchFamily="34" charset="0"/>
                  <a:cs typeface="Arial" pitchFamily="34" charset="0"/>
                </a:rPr>
                <a:t>ii </a:t>
              </a:r>
              <a:r>
                <a:rPr lang="en-US" sz="2400" dirty="0" err="1">
                  <a:solidFill>
                    <a:schemeClr val="tx1"/>
                  </a:solidFill>
                  <a:latin typeface="Arial" pitchFamily="34" charset="0"/>
                  <a:cs typeface="Arial" pitchFamily="34" charset="0"/>
                </a:rPr>
                <a:t>ideologiei</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iluministe</a:t>
              </a:r>
              <a:r>
                <a:rPr lang="en-US" sz="2400" dirty="0">
                  <a:solidFill>
                    <a:schemeClr val="tx1"/>
                  </a:solidFill>
                  <a:latin typeface="Arial" pitchFamily="34" charset="0"/>
                  <a:cs typeface="Arial" pitchFamily="34" charset="0"/>
                </a:rPr>
                <a:t> </a:t>
              </a:r>
              <a:r>
                <a:rPr lang="ro-RO" sz="2400" dirty="0">
                  <a:solidFill>
                    <a:schemeClr val="tx1"/>
                  </a:solidFill>
                  <a:latin typeface="Arial" pitchFamily="34" charset="0"/>
                  <a:cs typeface="Arial" pitchFamily="34" charset="0"/>
                </a:rPr>
                <a:t>ş</a:t>
              </a:r>
              <a:r>
                <a:rPr lang="en-US" sz="2400" dirty="0" smtClean="0">
                  <a:solidFill>
                    <a:schemeClr val="tx1"/>
                  </a:solidFill>
                  <a:latin typeface="Arial" pitchFamily="34" charset="0"/>
                  <a:cs typeface="Arial" pitchFamily="34" charset="0"/>
                </a:rPr>
                <a:t>i </a:t>
              </a:r>
              <a:r>
                <a:rPr lang="en-US" sz="2400" dirty="0" err="1">
                  <a:solidFill>
                    <a:schemeClr val="tx1"/>
                  </a:solidFill>
                  <a:latin typeface="Arial" pitchFamily="34" charset="0"/>
                  <a:cs typeface="Arial" pitchFamily="34" charset="0"/>
                </a:rPr>
                <a:t>ai</a:t>
              </a:r>
              <a:r>
                <a:rPr lang="en-US" sz="2400" dirty="0">
                  <a:solidFill>
                    <a:schemeClr val="tx1"/>
                  </a:solidFill>
                  <a:latin typeface="Arial" pitchFamily="34" charset="0"/>
                  <a:cs typeface="Arial" pitchFamily="34" charset="0"/>
                </a:rPr>
                <a:t> </a:t>
              </a:r>
              <a:r>
                <a:rPr lang="en-US" sz="2400" dirty="0" smtClean="0">
                  <a:solidFill>
                    <a:schemeClr val="tx1"/>
                  </a:solidFill>
                  <a:latin typeface="Arial" pitchFamily="34" charset="0"/>
                  <a:cs typeface="Arial" pitchFamily="34" charset="0"/>
                </a:rPr>
                <a:t>mi</a:t>
              </a:r>
              <a:r>
                <a:rPr lang="ro-RO" sz="2400" dirty="0" smtClean="0">
                  <a:solidFill>
                    <a:schemeClr val="tx1"/>
                  </a:solidFill>
                  <a:latin typeface="Arial" pitchFamily="34" charset="0"/>
                  <a:cs typeface="Arial" pitchFamily="34" charset="0"/>
                </a:rPr>
                <a:t>ş</a:t>
              </a:r>
              <a:r>
                <a:rPr lang="en-US" sz="2400" dirty="0" smtClean="0">
                  <a:solidFill>
                    <a:schemeClr val="tx1"/>
                  </a:solidFill>
                  <a:latin typeface="Arial" pitchFamily="34" charset="0"/>
                  <a:cs typeface="Arial" pitchFamily="34" charset="0"/>
                </a:rPr>
                <a:t>c</a:t>
              </a:r>
              <a:r>
                <a:rPr lang="ro-RO" sz="2400" dirty="0">
                  <a:solidFill>
                    <a:schemeClr val="tx1"/>
                  </a:solidFill>
                  <a:latin typeface="Arial" pitchFamily="34" charset="0"/>
                  <a:cs typeface="Arial" pitchFamily="34" charset="0"/>
                </a:rPr>
                <a:t>ă</a:t>
              </a:r>
              <a:r>
                <a:rPr lang="en-US" sz="2400" dirty="0" err="1" smtClean="0">
                  <a:solidFill>
                    <a:schemeClr val="tx1"/>
                  </a:solidFill>
                  <a:latin typeface="Arial" pitchFamily="34" charset="0"/>
                  <a:cs typeface="Arial" pitchFamily="34" charset="0"/>
                </a:rPr>
                <a:t>rii</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revolu</a:t>
              </a:r>
              <a:r>
                <a:rPr lang="ro-RO" sz="2400" dirty="0" smtClean="0">
                  <a:solidFill>
                    <a:schemeClr val="tx1"/>
                  </a:solidFill>
                  <a:latin typeface="Arial" pitchFamily="34" charset="0"/>
                  <a:cs typeface="Arial" pitchFamily="34" charset="0"/>
                </a:rPr>
                <a:t>ţ</a:t>
              </a:r>
              <a:r>
                <a:rPr lang="en-US" sz="2400" dirty="0" err="1" smtClean="0">
                  <a:solidFill>
                    <a:schemeClr val="tx1"/>
                  </a:solidFill>
                  <a:latin typeface="Arial" pitchFamily="34" charset="0"/>
                  <a:cs typeface="Arial" pitchFamily="34" charset="0"/>
                </a:rPr>
                <a:t>ioniste</a:t>
              </a:r>
              <a:r>
                <a:rPr lang="en-US" sz="2400" dirty="0" smtClean="0">
                  <a:solidFill>
                    <a:schemeClr val="tx1"/>
                  </a:solidFill>
                  <a:latin typeface="Arial" pitchFamily="34" charset="0"/>
                  <a:cs typeface="Arial" pitchFamily="34" charset="0"/>
                </a:rPr>
                <a:t> </a:t>
              </a:r>
              <a:r>
                <a:rPr lang="en-US" sz="2400" dirty="0">
                  <a:solidFill>
                    <a:schemeClr val="tx1"/>
                  </a:solidFill>
                  <a:latin typeface="Arial" pitchFamily="34" charset="0"/>
                  <a:cs typeface="Arial" pitchFamily="34" charset="0"/>
                </a:rPr>
                <a:t>de la 1848, </a:t>
              </a:r>
              <a:r>
                <a:rPr lang="en-US" sz="2400" dirty="0" smtClean="0">
                  <a:solidFill>
                    <a:schemeClr val="tx1"/>
                  </a:solidFill>
                  <a:latin typeface="Arial" pitchFamily="34" charset="0"/>
                  <a:cs typeface="Arial" pitchFamily="34" charset="0"/>
                </a:rPr>
                <a:t>f</a:t>
              </a:r>
              <a:r>
                <a:rPr lang="ro-RO" sz="2400" dirty="0" smtClean="0">
                  <a:solidFill>
                    <a:schemeClr val="tx1"/>
                  </a:solidFill>
                  <a:latin typeface="Arial" pitchFamily="34" charset="0"/>
                  <a:cs typeface="Arial" pitchFamily="34" charset="0"/>
                </a:rPr>
                <a:t>ă</a:t>
              </a:r>
              <a:r>
                <a:rPr lang="en-US" sz="2400" dirty="0" smtClean="0">
                  <a:solidFill>
                    <a:schemeClr val="tx1"/>
                  </a:solidFill>
                  <a:latin typeface="Arial" pitchFamily="34" charset="0"/>
                  <a:cs typeface="Arial" pitchFamily="34" charset="0"/>
                </a:rPr>
                <a:t>c</a:t>
              </a:r>
              <a:r>
                <a:rPr lang="ro-RO" sz="2400" dirty="0" smtClean="0">
                  <a:solidFill>
                    <a:schemeClr val="tx1"/>
                  </a:solidFill>
                  <a:latin typeface="Arial" pitchFamily="34" charset="0"/>
                  <a:cs typeface="Arial" pitchFamily="34" charset="0"/>
                </a:rPr>
                <a:t>â</a:t>
              </a:r>
              <a:r>
                <a:rPr lang="en-US" sz="2400" dirty="0" err="1" smtClean="0">
                  <a:solidFill>
                    <a:schemeClr val="tx1"/>
                  </a:solidFill>
                  <a:latin typeface="Arial" pitchFamily="34" charset="0"/>
                  <a:cs typeface="Arial" pitchFamily="34" charset="0"/>
                </a:rPr>
                <a:t>nd</a:t>
              </a:r>
              <a:r>
                <a:rPr lang="en-US" sz="2400" dirty="0" smtClean="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eforturi</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pentru</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dezvoltarea</a:t>
              </a:r>
              <a:r>
                <a:rPr lang="en-US" sz="2400" dirty="0">
                  <a:solidFill>
                    <a:schemeClr val="tx1"/>
                  </a:solidFill>
                  <a:latin typeface="Arial" pitchFamily="34" charset="0"/>
                  <a:cs typeface="Arial" pitchFamily="34" charset="0"/>
                </a:rPr>
                <a:t> </a:t>
              </a:r>
              <a:r>
                <a:rPr lang="en-US" sz="2400" dirty="0" smtClean="0">
                  <a:solidFill>
                    <a:schemeClr val="tx1"/>
                  </a:solidFill>
                  <a:latin typeface="Arial" pitchFamily="34" charset="0"/>
                  <a:cs typeface="Arial" pitchFamily="34" charset="0"/>
                </a:rPr>
                <a:t>cultural</a:t>
              </a:r>
              <a:r>
                <a:rPr lang="ro-RO" sz="2400" dirty="0">
                  <a:solidFill>
                    <a:schemeClr val="tx1"/>
                  </a:solidFill>
                  <a:latin typeface="Arial" pitchFamily="34" charset="0"/>
                  <a:cs typeface="Arial" pitchFamily="34" charset="0"/>
                </a:rPr>
                <a:t>ă</a:t>
              </a:r>
              <a:r>
                <a:rPr lang="en-US" sz="2400" dirty="0" smtClean="0">
                  <a:solidFill>
                    <a:schemeClr val="tx1"/>
                  </a:solidFill>
                  <a:latin typeface="Arial" pitchFamily="34" charset="0"/>
                  <a:cs typeface="Arial" pitchFamily="34" charset="0"/>
                </a:rPr>
                <a:t> </a:t>
              </a:r>
              <a:r>
                <a:rPr lang="en-US" sz="2400" dirty="0">
                  <a:solidFill>
                    <a:schemeClr val="tx1"/>
                  </a:solidFill>
                  <a:latin typeface="Arial" pitchFamily="34" charset="0"/>
                  <a:cs typeface="Arial" pitchFamily="34" charset="0"/>
                </a:rPr>
                <a:t>a </a:t>
              </a:r>
              <a:r>
                <a:rPr lang="ro-RO" sz="2400" dirty="0" smtClean="0">
                  <a:solidFill>
                    <a:schemeClr val="tx1"/>
                  </a:solidFill>
                  <a:latin typeface="Arial" pitchFamily="34" charset="0"/>
                  <a:cs typeface="Arial" pitchFamily="34" charset="0"/>
                </a:rPr>
                <a:t>ţă</a:t>
              </a:r>
              <a:r>
                <a:rPr lang="en-US" sz="2400" dirty="0" err="1" smtClean="0">
                  <a:solidFill>
                    <a:schemeClr val="tx1"/>
                  </a:solidFill>
                  <a:latin typeface="Arial" pitchFamily="34" charset="0"/>
                  <a:cs typeface="Arial" pitchFamily="34" charset="0"/>
                </a:rPr>
                <a:t>rilor</a:t>
              </a:r>
              <a:r>
                <a:rPr lang="en-US" sz="2400" dirty="0" smtClean="0">
                  <a:solidFill>
                    <a:schemeClr val="tx1"/>
                  </a:solidFill>
                  <a:latin typeface="Arial" pitchFamily="34" charset="0"/>
                  <a:cs typeface="Arial" pitchFamily="34" charset="0"/>
                </a:rPr>
                <a:t> rom</a:t>
              </a:r>
              <a:r>
                <a:rPr lang="ro-RO" sz="2400" dirty="0" smtClean="0">
                  <a:solidFill>
                    <a:schemeClr val="tx1"/>
                  </a:solidFill>
                  <a:latin typeface="Arial" pitchFamily="34" charset="0"/>
                  <a:cs typeface="Arial" pitchFamily="34" charset="0"/>
                </a:rPr>
                <a:t>ân</a:t>
              </a:r>
              <a:r>
                <a:rPr lang="en-US" sz="2400" dirty="0" smtClean="0">
                  <a:solidFill>
                    <a:schemeClr val="tx1"/>
                  </a:solidFill>
                  <a:latin typeface="Arial" pitchFamily="34" charset="0"/>
                  <a:cs typeface="Arial" pitchFamily="34" charset="0"/>
                </a:rPr>
                <a:t>e:</a:t>
              </a:r>
              <a:endParaRPr lang="en-US" sz="2400" b="1" dirty="0">
                <a:solidFill>
                  <a:schemeClr val="tx1"/>
                </a:solidFill>
                <a:latin typeface="Arial" pitchFamily="34" charset="0"/>
                <a:cs typeface="Arial" pitchFamily="34" charset="0"/>
              </a:endParaRPr>
            </a:p>
            <a:p>
              <a:pPr algn="ctr"/>
              <a:r>
                <a:rPr lang="ro-RO" sz="2400" dirty="0" smtClean="0">
                  <a:solidFill>
                    <a:schemeClr val="tx1"/>
                  </a:solidFill>
                  <a:latin typeface="Arial" pitchFamily="34" charset="0"/>
                  <a:cs typeface="Arial" pitchFamily="34" charset="0"/>
                </a:rPr>
                <a:t>Se </a:t>
              </a:r>
              <a:r>
                <a:rPr lang="ro-RO" sz="2400" dirty="0">
                  <a:solidFill>
                    <a:schemeClr val="tx1"/>
                  </a:solidFill>
                  <a:latin typeface="Arial" pitchFamily="34" charset="0"/>
                  <a:cs typeface="Arial" pitchFamily="34" charset="0"/>
                </a:rPr>
                <a:t>d</a:t>
              </a:r>
              <a:r>
                <a:rPr lang="en-US" sz="2400" dirty="0" err="1" smtClean="0">
                  <a:solidFill>
                    <a:schemeClr val="tx1"/>
                  </a:solidFill>
                  <a:latin typeface="Arial" pitchFamily="34" charset="0"/>
                  <a:cs typeface="Arial" pitchFamily="34" charset="0"/>
                </a:rPr>
                <a:t>ezvolt</a:t>
              </a:r>
              <a:r>
                <a:rPr lang="ro-RO" sz="2400" dirty="0" smtClean="0">
                  <a:solidFill>
                    <a:schemeClr val="tx1"/>
                  </a:solidFill>
                  <a:latin typeface="Arial" pitchFamily="34" charset="0"/>
                  <a:cs typeface="Arial" pitchFamily="34" charset="0"/>
                </a:rPr>
                <a:t>ă</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teatrul</a:t>
              </a:r>
              <a:r>
                <a:rPr lang="en-US" sz="2400" dirty="0" smtClean="0">
                  <a:solidFill>
                    <a:schemeClr val="tx1"/>
                  </a:solidFill>
                  <a:latin typeface="Arial" pitchFamily="34" charset="0"/>
                  <a:cs typeface="Arial" pitchFamily="34" charset="0"/>
                </a:rPr>
                <a:t> </a:t>
              </a:r>
              <a:r>
                <a:rPr lang="ro-RO" sz="2400" dirty="0">
                  <a:solidFill>
                    <a:schemeClr val="tx1"/>
                  </a:solidFill>
                  <a:latin typeface="Arial" pitchFamily="34" charset="0"/>
                  <a:cs typeface="Arial" pitchFamily="34" charset="0"/>
                </a:rPr>
                <a:t>î</a:t>
              </a:r>
              <a:r>
                <a:rPr lang="en-US" sz="2400" dirty="0" smtClean="0">
                  <a:solidFill>
                    <a:schemeClr val="tx1"/>
                  </a:solidFill>
                  <a:latin typeface="Arial" pitchFamily="34" charset="0"/>
                  <a:cs typeface="Arial" pitchFamily="34" charset="0"/>
                </a:rPr>
                <a:t>n </a:t>
              </a:r>
              <a:r>
                <a:rPr lang="en-US" sz="2400" dirty="0" err="1" smtClean="0">
                  <a:solidFill>
                    <a:schemeClr val="tx1"/>
                  </a:solidFill>
                  <a:latin typeface="Arial" pitchFamily="34" charset="0"/>
                  <a:cs typeface="Arial" pitchFamily="34" charset="0"/>
                </a:rPr>
                <a:t>limba</a:t>
              </a:r>
              <a:r>
                <a:rPr lang="en-US" sz="2400" dirty="0" smtClean="0">
                  <a:solidFill>
                    <a:schemeClr val="tx1"/>
                  </a:solidFill>
                  <a:latin typeface="Arial" pitchFamily="34" charset="0"/>
                  <a:cs typeface="Arial" pitchFamily="34" charset="0"/>
                </a:rPr>
                <a:t> rom</a:t>
              </a:r>
              <a:r>
                <a:rPr lang="ro-RO" sz="2400" dirty="0" smtClean="0">
                  <a:solidFill>
                    <a:schemeClr val="tx1"/>
                  </a:solidFill>
                  <a:latin typeface="Arial" pitchFamily="34" charset="0"/>
                  <a:cs typeface="Arial" pitchFamily="34" charset="0"/>
                </a:rPr>
                <a:t>â</a:t>
              </a:r>
              <a:r>
                <a:rPr lang="en-US" sz="2400" dirty="0" smtClean="0">
                  <a:solidFill>
                    <a:schemeClr val="tx1"/>
                  </a:solidFill>
                  <a:latin typeface="Arial" pitchFamily="34" charset="0"/>
                  <a:cs typeface="Arial" pitchFamily="34" charset="0"/>
                </a:rPr>
                <a:t>n</a:t>
              </a:r>
              <a:r>
                <a:rPr lang="ro-RO" sz="2400" dirty="0" smtClean="0">
                  <a:solidFill>
                    <a:schemeClr val="tx1"/>
                  </a:solidFill>
                  <a:latin typeface="Arial" pitchFamily="34" charset="0"/>
                  <a:cs typeface="Arial" pitchFamily="34" charset="0"/>
                </a:rPr>
                <a:t>ă. </a:t>
              </a:r>
              <a:r>
                <a:rPr lang="ro-RO" sz="2400" dirty="0">
                  <a:solidFill>
                    <a:schemeClr val="tx1"/>
                  </a:solidFill>
                  <a:latin typeface="Arial" pitchFamily="34" charset="0"/>
                  <a:cs typeface="Arial" pitchFamily="34" charset="0"/>
                </a:rPr>
                <a:t>S</a:t>
              </a:r>
              <a:r>
                <a:rPr lang="en-US" sz="2400" dirty="0" smtClean="0">
                  <a:solidFill>
                    <a:schemeClr val="tx1"/>
                  </a:solidFill>
                  <a:latin typeface="Arial" pitchFamily="34" charset="0"/>
                  <a:cs typeface="Arial" pitchFamily="34" charset="0"/>
                </a:rPr>
                <a:t>e </a:t>
              </a:r>
              <a:r>
                <a:rPr lang="en-US" sz="2400" dirty="0" err="1">
                  <a:solidFill>
                    <a:schemeClr val="tx1"/>
                  </a:solidFill>
                  <a:latin typeface="Arial" pitchFamily="34" charset="0"/>
                  <a:cs typeface="Arial" pitchFamily="34" charset="0"/>
                </a:rPr>
                <a:t>fac</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eforturi</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pentru</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crearea</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unui</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repertoriu</a:t>
              </a:r>
              <a:r>
                <a:rPr lang="en-US" sz="2400" dirty="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na</a:t>
              </a:r>
              <a:r>
                <a:rPr lang="ro-RO" sz="2400" dirty="0" smtClean="0">
                  <a:solidFill>
                    <a:schemeClr val="tx1"/>
                  </a:solidFill>
                  <a:latin typeface="Arial" pitchFamily="34" charset="0"/>
                  <a:cs typeface="Arial" pitchFamily="34" charset="0"/>
                </a:rPr>
                <a:t>ţ</a:t>
              </a:r>
              <a:r>
                <a:rPr lang="en-US" sz="2400" dirty="0" err="1" smtClean="0">
                  <a:solidFill>
                    <a:schemeClr val="tx1"/>
                  </a:solidFill>
                  <a:latin typeface="Arial" pitchFamily="34" charset="0"/>
                  <a:cs typeface="Arial" pitchFamily="34" charset="0"/>
                </a:rPr>
                <a:t>ional</a:t>
              </a:r>
              <a:r>
                <a:rPr lang="en-US" sz="2400" dirty="0" smtClean="0">
                  <a:solidFill>
                    <a:schemeClr val="tx1"/>
                  </a:solidFill>
                  <a:latin typeface="Arial" pitchFamily="34" charset="0"/>
                  <a:cs typeface="Arial" pitchFamily="34" charset="0"/>
                </a:rPr>
                <a:t> </a:t>
              </a:r>
              <a:r>
                <a:rPr lang="en-US" sz="2400" dirty="0" smtClean="0">
                  <a:solidFill>
                    <a:schemeClr val="tx1"/>
                  </a:solidFill>
                  <a:latin typeface="Arial" pitchFamily="34" charset="0"/>
                  <a:cs typeface="Arial" pitchFamily="34" charset="0"/>
                </a:rPr>
                <a:t>de </a:t>
              </a:r>
              <a:r>
                <a:rPr lang="en-US" sz="2400" dirty="0" err="1" smtClean="0">
                  <a:solidFill>
                    <a:schemeClr val="tx1"/>
                  </a:solidFill>
                  <a:latin typeface="Arial" pitchFamily="34" charset="0"/>
                  <a:cs typeface="Arial" pitchFamily="34" charset="0"/>
                </a:rPr>
                <a:t>catre</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Vasile</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Alecsandri</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Alecu</a:t>
              </a:r>
              <a:r>
                <a:rPr lang="en-US" sz="2400" dirty="0" smtClean="0">
                  <a:solidFill>
                    <a:schemeClr val="tx1"/>
                  </a:solidFill>
                  <a:latin typeface="Arial" pitchFamily="34" charset="0"/>
                  <a:cs typeface="Arial" pitchFamily="34" charset="0"/>
                </a:rPr>
                <a:t> Russo, </a:t>
              </a:r>
              <a:r>
                <a:rPr lang="en-US" sz="2400" dirty="0" err="1" smtClean="0">
                  <a:solidFill>
                    <a:schemeClr val="tx1"/>
                  </a:solidFill>
                  <a:latin typeface="Arial" pitchFamily="34" charset="0"/>
                  <a:cs typeface="Arial" pitchFamily="34" charset="0"/>
                </a:rPr>
                <a:t>Costache</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Negruzzi</a:t>
              </a:r>
              <a:r>
                <a:rPr lang="en-US" sz="2400" dirty="0" smtClean="0">
                  <a:solidFill>
                    <a:schemeClr val="tx1"/>
                  </a:solidFill>
                  <a:latin typeface="Arial" pitchFamily="34" charset="0"/>
                  <a:cs typeface="Arial" pitchFamily="34" charset="0"/>
                </a:rPr>
                <a:t>.</a:t>
              </a:r>
            </a:p>
          </p:txBody>
        </p:sp>
      </p:grpSp>
      <p:pic>
        <p:nvPicPr>
          <p:cNvPr id="42" name="Picture 2" descr="C:\Documents and Settings\cmiN\Desktop\romana\img\autori\1\1_95_Costache_Negruzzi_de_la_Hermeziu1 el.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1267479">
            <a:off x="528408" y="2959161"/>
            <a:ext cx="2110771" cy="2305321"/>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43" name="Picture 2" descr="C:\Documents and Settings\cmiN\Desktop\romana\img\autori\1\350px-Casa_memorială_Costache_Negruzzi_de_la_Hermeziu_1.jpg"/>
          <p:cNvPicPr>
            <a:picLocks noChangeAspect="1" noChangeArrowheads="1"/>
          </p:cNvPicPr>
          <p:nvPr/>
        </p:nvPicPr>
        <p:blipFill>
          <a:blip r:embed="rId7">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345996" y="1155032"/>
            <a:ext cx="2160174" cy="1929278"/>
          </a:xfrm>
          <a:prstGeom prst="rect">
            <a:avLst/>
          </a:prstGeom>
          <a:solidFill>
            <a:srgbClr val="FFFFFF">
              <a:shade val="85000"/>
            </a:srgbClr>
          </a:solidFill>
          <a:ln w="190500" cap="sq">
            <a:solidFill>
              <a:srgbClr val="FFFFFF"/>
            </a:solidFill>
            <a:miter lim="800000"/>
          </a:ln>
          <a:effectLst>
            <a:outerShdw blurRad="50800" dist="38100" dir="8100000" algn="tr"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7438374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09</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10</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11</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12</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schemeClr val="tx1"/>
                  </a:solidFill>
                  <a:latin typeface="Arial" pitchFamily="34" charset="0"/>
                  <a:cs typeface="Arial" pitchFamily="34" charset="0"/>
                </a:rPr>
                <a:t>Dimensiunea</a:t>
              </a:r>
              <a:r>
                <a:rPr lang="en-US" sz="2400" dirty="0" smtClean="0">
                  <a:solidFill>
                    <a:schemeClr val="tx1"/>
                  </a:solidFill>
                  <a:latin typeface="Arial" pitchFamily="34" charset="0"/>
                  <a:cs typeface="Arial" pitchFamily="34" charset="0"/>
                </a:rPr>
                <a:t> romantic</a:t>
              </a:r>
              <a:r>
                <a:rPr lang="ro-RO" sz="2400" dirty="0" smtClean="0">
                  <a:solidFill>
                    <a:schemeClr val="tx1"/>
                  </a:solidFill>
                  <a:latin typeface="Arial" pitchFamily="34" charset="0"/>
                  <a:cs typeface="Arial" pitchFamily="34" charset="0"/>
                </a:rPr>
                <a:t>ă</a:t>
              </a:r>
              <a:r>
                <a:rPr lang="en-US" sz="2400" dirty="0" smtClean="0">
                  <a:solidFill>
                    <a:schemeClr val="tx1"/>
                  </a:solidFill>
                  <a:latin typeface="Arial" pitchFamily="34" charset="0"/>
                  <a:cs typeface="Arial" pitchFamily="34" charset="0"/>
                </a:rPr>
                <a:t> </a:t>
              </a:r>
              <a:r>
                <a:rPr lang="en-US" sz="2400" dirty="0">
                  <a:solidFill>
                    <a:schemeClr val="tx1"/>
                  </a:solidFill>
                  <a:latin typeface="Arial" pitchFamily="34" charset="0"/>
                  <a:cs typeface="Arial" pitchFamily="34" charset="0"/>
                </a:rPr>
                <a:t>a </a:t>
              </a:r>
              <a:r>
                <a:rPr lang="en-US" sz="2400" dirty="0" err="1">
                  <a:solidFill>
                    <a:schemeClr val="tx1"/>
                  </a:solidFill>
                  <a:latin typeface="Arial" pitchFamily="34" charset="0"/>
                  <a:cs typeface="Arial" pitchFamily="34" charset="0"/>
                </a:rPr>
                <a:t>literaturii</a:t>
              </a:r>
              <a:r>
                <a:rPr lang="en-US" sz="2400" dirty="0">
                  <a:solidFill>
                    <a:schemeClr val="tx1"/>
                  </a:solidFill>
                  <a:latin typeface="Arial" pitchFamily="34" charset="0"/>
                  <a:cs typeface="Arial" pitchFamily="34" charset="0"/>
                </a:rPr>
                <a:t> de </a:t>
              </a:r>
              <a:r>
                <a:rPr lang="en-US" sz="2400" dirty="0" smtClean="0">
                  <a:solidFill>
                    <a:schemeClr val="tx1"/>
                  </a:solidFill>
                  <a:latin typeface="Arial" pitchFamily="34" charset="0"/>
                  <a:cs typeface="Arial" pitchFamily="34" charset="0"/>
                </a:rPr>
                <a:t>la 1848:</a:t>
              </a:r>
              <a:endParaRPr lang="en-US" sz="2400" dirty="0">
                <a:solidFill>
                  <a:schemeClr val="tx1"/>
                </a:solidFill>
                <a:latin typeface="Arial" pitchFamily="34" charset="0"/>
                <a:cs typeface="Arial" pitchFamily="34" charset="0"/>
              </a:endParaRPr>
            </a:p>
            <a:p>
              <a:pPr algn="ct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eroi</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tipici</a:t>
              </a:r>
              <a:r>
                <a:rPr lang="en-US" sz="2400" dirty="0">
                  <a:solidFill>
                    <a:schemeClr val="tx1"/>
                  </a:solidFill>
                  <a:latin typeface="Arial" pitchFamily="34" charset="0"/>
                  <a:cs typeface="Arial" pitchFamily="34" charset="0"/>
                </a:rPr>
                <a:t> </a:t>
              </a:r>
              <a:r>
                <a:rPr lang="ro-RO" sz="2400" dirty="0">
                  <a:solidFill>
                    <a:schemeClr val="tx1"/>
                  </a:solidFill>
                  <a:latin typeface="Arial" pitchFamily="34" charset="0"/>
                  <a:cs typeface="Arial" pitchFamily="34" charset="0"/>
                </a:rPr>
                <a:t>î</a:t>
              </a:r>
              <a:r>
                <a:rPr lang="en-US" sz="2400" dirty="0" smtClean="0">
                  <a:solidFill>
                    <a:schemeClr val="tx1"/>
                  </a:solidFill>
                  <a:latin typeface="Arial" pitchFamily="34" charset="0"/>
                  <a:cs typeface="Arial" pitchFamily="34" charset="0"/>
                </a:rPr>
                <a:t>n </a:t>
              </a:r>
              <a:r>
                <a:rPr lang="ro-RO" sz="2400" dirty="0" smtClean="0">
                  <a:solidFill>
                    <a:schemeClr val="tx1"/>
                  </a:solidFill>
                  <a:latin typeface="Arial" pitchFamily="34" charset="0"/>
                  <a:cs typeface="Arial" pitchFamily="34" charset="0"/>
                </a:rPr>
                <a:t>î</a:t>
              </a:r>
              <a:r>
                <a:rPr lang="en-US" sz="2400" dirty="0" err="1" smtClean="0">
                  <a:solidFill>
                    <a:schemeClr val="tx1"/>
                  </a:solidFill>
                  <a:latin typeface="Arial" pitchFamily="34" charset="0"/>
                  <a:cs typeface="Arial" pitchFamily="34" charset="0"/>
                </a:rPr>
                <a:t>mprejur</a:t>
              </a:r>
              <a:r>
                <a:rPr lang="ro-RO" sz="2400" dirty="0">
                  <a:solidFill>
                    <a:schemeClr val="tx1"/>
                  </a:solidFill>
                  <a:latin typeface="Arial" pitchFamily="34" charset="0"/>
                  <a:cs typeface="Arial" pitchFamily="34" charset="0"/>
                </a:rPr>
                <a:t>ă</a:t>
              </a:r>
              <a:r>
                <a:rPr lang="en-US" sz="2400" dirty="0" err="1" smtClean="0">
                  <a:solidFill>
                    <a:schemeClr val="tx1"/>
                  </a:solidFill>
                  <a:latin typeface="Arial" pitchFamily="34" charset="0"/>
                  <a:cs typeface="Arial" pitchFamily="34" charset="0"/>
                </a:rPr>
                <a:t>ri</a:t>
              </a:r>
              <a:r>
                <a:rPr lang="en-US" sz="2400" dirty="0" smtClean="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tipice</a:t>
              </a:r>
              <a:r>
                <a:rPr lang="en-US" sz="2400" dirty="0" smtClean="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Alexandru</a:t>
              </a:r>
              <a:r>
                <a:rPr lang="en-US" sz="2400" dirty="0">
                  <a:solidFill>
                    <a:schemeClr val="tx1"/>
                  </a:solidFill>
                  <a:latin typeface="Arial" pitchFamily="34" charset="0"/>
                  <a:cs typeface="Arial" pitchFamily="34" charset="0"/>
                </a:rPr>
                <a:t> </a:t>
              </a:r>
              <a:r>
                <a:rPr lang="en-US" sz="2400" dirty="0" smtClean="0">
                  <a:solidFill>
                    <a:schemeClr val="tx1"/>
                  </a:solidFill>
                  <a:latin typeface="Arial" pitchFamily="34" charset="0"/>
                  <a:cs typeface="Arial" pitchFamily="34" charset="0"/>
                </a:rPr>
                <a:t>L</a:t>
              </a:r>
              <a:r>
                <a:rPr lang="ro-RO" sz="2400" dirty="0">
                  <a:solidFill>
                    <a:schemeClr val="tx1"/>
                  </a:solidFill>
                  <a:latin typeface="Arial" pitchFamily="34" charset="0"/>
                  <a:cs typeface="Arial" pitchFamily="34" charset="0"/>
                </a:rPr>
                <a:t>ă</a:t>
              </a:r>
              <a:r>
                <a:rPr lang="en-US" sz="2400" dirty="0" err="1" smtClean="0">
                  <a:solidFill>
                    <a:schemeClr val="tx1"/>
                  </a:solidFill>
                  <a:latin typeface="Arial" pitchFamily="34" charset="0"/>
                  <a:cs typeface="Arial" pitchFamily="34" charset="0"/>
                </a:rPr>
                <a:t>pu</a:t>
              </a:r>
              <a:r>
                <a:rPr lang="ro-RO" sz="2400" dirty="0">
                  <a:solidFill>
                    <a:schemeClr val="tx1"/>
                  </a:solidFill>
                  <a:latin typeface="Arial" pitchFamily="34" charset="0"/>
                  <a:cs typeface="Arial" pitchFamily="34" charset="0"/>
                </a:rPr>
                <a:t>ş</a:t>
              </a:r>
              <a:r>
                <a:rPr lang="en-US" sz="2400" dirty="0" err="1" smtClean="0">
                  <a:solidFill>
                    <a:schemeClr val="tx1"/>
                  </a:solidFill>
                  <a:latin typeface="Arial" pitchFamily="34" charset="0"/>
                  <a:cs typeface="Arial" pitchFamily="34" charset="0"/>
                </a:rPr>
                <a:t>neanul</a:t>
              </a:r>
              <a:r>
                <a:rPr lang="en-US" sz="2400" dirty="0">
                  <a:solidFill>
                    <a:schemeClr val="tx1"/>
                  </a:solidFill>
                  <a:latin typeface="Arial" pitchFamily="34" charset="0"/>
                  <a:cs typeface="Arial" pitchFamily="34" charset="0"/>
                </a:rPr>
                <a:t>” - </a:t>
              </a:r>
              <a:r>
                <a:rPr lang="en-US" sz="2400" dirty="0" err="1">
                  <a:solidFill>
                    <a:schemeClr val="tx1"/>
                  </a:solidFill>
                  <a:latin typeface="Arial" pitchFamily="34" charset="0"/>
                  <a:cs typeface="Arial" pitchFamily="34" charset="0"/>
                </a:rPr>
                <a:t>Motoc</a:t>
              </a:r>
              <a:r>
                <a:rPr lang="en-US" sz="2400" dirty="0">
                  <a:solidFill>
                    <a:schemeClr val="tx1"/>
                  </a:solidFill>
                  <a:latin typeface="Arial" pitchFamily="34" charset="0"/>
                  <a:cs typeface="Arial" pitchFamily="34" charset="0"/>
                </a:rPr>
                <a:t> – </a:t>
              </a:r>
              <a:r>
                <a:rPr lang="en-US" sz="2400" dirty="0" err="1">
                  <a:solidFill>
                    <a:schemeClr val="tx1"/>
                  </a:solidFill>
                  <a:latin typeface="Arial" pitchFamily="34" charset="0"/>
                  <a:cs typeface="Arial" pitchFamily="34" charset="0"/>
                </a:rPr>
                <a:t>tipul</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boierului</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intrigant</a:t>
              </a:r>
              <a:r>
                <a:rPr lang="en-US" sz="2400" dirty="0">
                  <a:solidFill>
                    <a:schemeClr val="tx1"/>
                  </a:solidFill>
                  <a:latin typeface="Arial" pitchFamily="34" charset="0"/>
                  <a:cs typeface="Arial" pitchFamily="34" charset="0"/>
                </a:rPr>
                <a:t>, </a:t>
              </a:r>
              <a:r>
                <a:rPr lang="en-US" sz="2400" dirty="0" smtClean="0">
                  <a:solidFill>
                    <a:schemeClr val="tx1"/>
                  </a:solidFill>
                  <a:latin typeface="Arial" pitchFamily="34" charset="0"/>
                  <a:cs typeface="Arial" pitchFamily="34" charset="0"/>
                </a:rPr>
                <a:t>L</a:t>
              </a:r>
              <a:r>
                <a:rPr lang="ro-RO" sz="2400" dirty="0" smtClean="0">
                  <a:solidFill>
                    <a:schemeClr val="tx1"/>
                  </a:solidFill>
                  <a:latin typeface="Arial" pitchFamily="34" charset="0"/>
                  <a:cs typeface="Arial" pitchFamily="34" charset="0"/>
                </a:rPr>
                <a:t>ă</a:t>
              </a:r>
              <a:r>
                <a:rPr lang="en-US" sz="2400" dirty="0" err="1" smtClean="0">
                  <a:solidFill>
                    <a:schemeClr val="tx1"/>
                  </a:solidFill>
                  <a:latin typeface="Arial" pitchFamily="34" charset="0"/>
                  <a:cs typeface="Arial" pitchFamily="34" charset="0"/>
                </a:rPr>
                <a:t>pu</a:t>
              </a:r>
              <a:r>
                <a:rPr lang="ro-RO" sz="2400" dirty="0" smtClean="0">
                  <a:solidFill>
                    <a:schemeClr val="tx1"/>
                  </a:solidFill>
                  <a:latin typeface="Arial" pitchFamily="34" charset="0"/>
                  <a:cs typeface="Arial" pitchFamily="34" charset="0"/>
                </a:rPr>
                <a:t>ş</a:t>
              </a:r>
              <a:r>
                <a:rPr lang="en-US" sz="2400" dirty="0" err="1" smtClean="0">
                  <a:solidFill>
                    <a:schemeClr val="tx1"/>
                  </a:solidFill>
                  <a:latin typeface="Arial" pitchFamily="34" charset="0"/>
                  <a:cs typeface="Arial" pitchFamily="34" charset="0"/>
                </a:rPr>
                <a:t>neanul</a:t>
              </a:r>
              <a:r>
                <a:rPr lang="en-US" sz="2400" dirty="0" smtClean="0">
                  <a:solidFill>
                    <a:schemeClr val="tx1"/>
                  </a:solidFill>
                  <a:latin typeface="Arial" pitchFamily="34" charset="0"/>
                  <a:cs typeface="Arial" pitchFamily="34" charset="0"/>
                </a:rPr>
                <a:t> </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tipul</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despotului</a:t>
              </a:r>
              <a:r>
                <a:rPr lang="en-US" sz="2400" dirty="0">
                  <a:solidFill>
                    <a:schemeClr val="tx1"/>
                  </a:solidFill>
                  <a:latin typeface="Arial" pitchFamily="34" charset="0"/>
                  <a:cs typeface="Arial" pitchFamily="34" charset="0"/>
                </a:rPr>
                <a:t> feudal, </a:t>
              </a:r>
              <a:r>
                <a:rPr lang="en-US" sz="2400" dirty="0" err="1">
                  <a:solidFill>
                    <a:schemeClr val="tx1"/>
                  </a:solidFill>
                  <a:latin typeface="Arial" pitchFamily="34" charset="0"/>
                  <a:cs typeface="Arial" pitchFamily="34" charset="0"/>
                </a:rPr>
                <a:t>Spancioc</a:t>
              </a:r>
              <a:r>
                <a:rPr lang="en-US" sz="2400" dirty="0">
                  <a:solidFill>
                    <a:schemeClr val="tx1"/>
                  </a:solidFill>
                  <a:latin typeface="Arial" pitchFamily="34" charset="0"/>
                  <a:cs typeface="Arial" pitchFamily="34" charset="0"/>
                </a:rPr>
                <a:t> - </a:t>
              </a:r>
              <a:r>
                <a:rPr lang="en-US" sz="2400" dirty="0" err="1">
                  <a:solidFill>
                    <a:schemeClr val="tx1"/>
                  </a:solidFill>
                  <a:latin typeface="Arial" pitchFamily="34" charset="0"/>
                  <a:cs typeface="Arial" pitchFamily="34" charset="0"/>
                </a:rPr>
                <a:t>tipul</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boierului</a:t>
              </a:r>
              <a:r>
                <a:rPr lang="en-US" sz="2400" dirty="0">
                  <a:solidFill>
                    <a:schemeClr val="tx1"/>
                  </a:solidFill>
                  <a:latin typeface="Arial" pitchFamily="34" charset="0"/>
                  <a:cs typeface="Arial" pitchFamily="34" charset="0"/>
                </a:rPr>
                <a:t> patriot</a:t>
              </a:r>
              <a:r>
                <a:rPr lang="en-US" sz="2400" dirty="0" smtClean="0">
                  <a:solidFill>
                    <a:schemeClr val="tx1"/>
                  </a:solidFill>
                  <a:latin typeface="Arial" pitchFamily="34" charset="0"/>
                  <a:cs typeface="Arial" pitchFamily="34" charset="0"/>
                </a:rPr>
                <a:t>.</a:t>
              </a:r>
              <a:endParaRPr lang="en-US" sz="2400" dirty="0">
                <a:solidFill>
                  <a:schemeClr val="tx1"/>
                </a:solidFill>
                <a:latin typeface="Arial" pitchFamily="34" charset="0"/>
                <a:cs typeface="Arial" pitchFamily="34" charset="0"/>
              </a:endParaRPr>
            </a:p>
            <a:p>
              <a:pPr algn="ct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atitudinea</a:t>
              </a:r>
              <a:r>
                <a:rPr lang="en-US" sz="2400" dirty="0">
                  <a:solidFill>
                    <a:schemeClr val="tx1"/>
                  </a:solidFill>
                  <a:latin typeface="Arial" pitchFamily="34" charset="0"/>
                  <a:cs typeface="Arial" pitchFamily="34" charset="0"/>
                </a:rPr>
                <a:t> </a:t>
              </a:r>
              <a:r>
                <a:rPr lang="en-US" sz="2400" dirty="0" smtClean="0">
                  <a:solidFill>
                    <a:schemeClr val="tx1"/>
                  </a:solidFill>
                  <a:latin typeface="Arial" pitchFamily="34" charset="0"/>
                  <a:cs typeface="Arial" pitchFamily="34" charset="0"/>
                </a:rPr>
                <a:t>critic</a:t>
              </a:r>
              <a:r>
                <a:rPr lang="ro-RO" sz="2400" dirty="0" smtClean="0">
                  <a:solidFill>
                    <a:schemeClr val="tx1"/>
                  </a:solidFill>
                  <a:latin typeface="Arial" pitchFamily="34" charset="0"/>
                  <a:cs typeface="Arial" pitchFamily="34" charset="0"/>
                </a:rPr>
                <a:t>ă</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fa</a:t>
              </a:r>
              <a:r>
                <a:rPr lang="ro-RO" sz="2400" dirty="0" smtClean="0">
                  <a:solidFill>
                    <a:schemeClr val="tx1"/>
                  </a:solidFill>
                  <a:latin typeface="Arial" pitchFamily="34" charset="0"/>
                  <a:cs typeface="Arial" pitchFamily="34" charset="0"/>
                </a:rPr>
                <a:t>ţă</a:t>
              </a:r>
              <a:r>
                <a:rPr lang="en-US" sz="2400" dirty="0" smtClean="0">
                  <a:solidFill>
                    <a:schemeClr val="tx1"/>
                  </a:solidFill>
                  <a:latin typeface="Arial" pitchFamily="34" charset="0"/>
                  <a:cs typeface="Arial" pitchFamily="34" charset="0"/>
                </a:rPr>
                <a:t> </a:t>
              </a:r>
              <a:r>
                <a:rPr lang="en-US" sz="2400" dirty="0">
                  <a:solidFill>
                    <a:schemeClr val="tx1"/>
                  </a:solidFill>
                  <a:latin typeface="Arial" pitchFamily="34" charset="0"/>
                  <a:cs typeface="Arial" pitchFamily="34" charset="0"/>
                </a:rPr>
                <a:t>de </a:t>
              </a:r>
              <a:r>
                <a:rPr lang="en-US" sz="2400" dirty="0" err="1">
                  <a:solidFill>
                    <a:schemeClr val="tx1"/>
                  </a:solidFill>
                  <a:latin typeface="Arial" pitchFamily="34" charset="0"/>
                  <a:cs typeface="Arial" pitchFamily="34" charset="0"/>
                </a:rPr>
                <a:t>realitatea</a:t>
              </a:r>
              <a:r>
                <a:rPr lang="en-US" sz="2400" dirty="0">
                  <a:solidFill>
                    <a:schemeClr val="tx1"/>
                  </a:solidFill>
                  <a:latin typeface="Arial" pitchFamily="34" charset="0"/>
                  <a:cs typeface="Arial" pitchFamily="34" charset="0"/>
                </a:rPr>
                <a:t> </a:t>
              </a:r>
              <a:r>
                <a:rPr lang="ro-RO" sz="2400" dirty="0" err="1">
                  <a:solidFill>
                    <a:schemeClr val="tx1"/>
                  </a:solidFill>
                  <a:latin typeface="Arial" pitchFamily="34" charset="0"/>
                  <a:cs typeface="Arial" pitchFamily="34" charset="0"/>
                </a:rPr>
                <a:t>î</a:t>
              </a:r>
              <a:r>
                <a:rPr lang="en-US" sz="2400" dirty="0" err="1" smtClean="0">
                  <a:solidFill>
                    <a:schemeClr val="tx1"/>
                  </a:solidFill>
                  <a:latin typeface="Arial" pitchFamily="34" charset="0"/>
                  <a:cs typeface="Arial" pitchFamily="34" charset="0"/>
                </a:rPr>
                <a:t>nf</a:t>
              </a:r>
              <a:r>
                <a:rPr lang="ro-RO" sz="2400" dirty="0" smtClean="0">
                  <a:solidFill>
                    <a:schemeClr val="tx1"/>
                  </a:solidFill>
                  <a:latin typeface="Arial" pitchFamily="34" charset="0"/>
                  <a:cs typeface="Arial" pitchFamily="34" charset="0"/>
                </a:rPr>
                <a:t>ă</a:t>
              </a:r>
              <a:r>
                <a:rPr lang="ro-RO" sz="2400" dirty="0">
                  <a:solidFill>
                    <a:schemeClr val="tx1"/>
                  </a:solidFill>
                  <a:latin typeface="Arial" pitchFamily="34" charset="0"/>
                  <a:cs typeface="Arial" pitchFamily="34" charset="0"/>
                </a:rPr>
                <a:t>ţ</a:t>
              </a:r>
              <a:r>
                <a:rPr lang="en-US" sz="2400" dirty="0" smtClean="0">
                  <a:solidFill>
                    <a:schemeClr val="tx1"/>
                  </a:solidFill>
                  <a:latin typeface="Arial" pitchFamily="34" charset="0"/>
                  <a:cs typeface="Arial" pitchFamily="34" charset="0"/>
                </a:rPr>
                <a:t>i</a:t>
              </a:r>
              <a:r>
                <a:rPr lang="ro-RO" sz="2400" dirty="0" smtClean="0">
                  <a:solidFill>
                    <a:schemeClr val="tx1"/>
                  </a:solidFill>
                  <a:latin typeface="Arial" pitchFamily="34" charset="0"/>
                  <a:cs typeface="Arial" pitchFamily="34" charset="0"/>
                </a:rPr>
                <a:t>ş</a:t>
              </a:r>
              <a:r>
                <a:rPr lang="en-US" sz="2400" dirty="0" smtClean="0">
                  <a:solidFill>
                    <a:schemeClr val="tx1"/>
                  </a:solidFill>
                  <a:latin typeface="Arial" pitchFamily="34" charset="0"/>
                  <a:cs typeface="Arial" pitchFamily="34" charset="0"/>
                </a:rPr>
                <a:t>at</a:t>
              </a:r>
              <a:r>
                <a:rPr lang="ro-RO" sz="2400" dirty="0" smtClean="0">
                  <a:solidFill>
                    <a:schemeClr val="tx1"/>
                  </a:solidFill>
                  <a:latin typeface="Arial" pitchFamily="34" charset="0"/>
                  <a:cs typeface="Arial" pitchFamily="34" charset="0"/>
                </a:rPr>
                <a:t>ă</a:t>
              </a:r>
              <a:r>
                <a:rPr lang="en-US" sz="2400" dirty="0" smtClean="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Fiziologia</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provincialului</a:t>
              </a:r>
              <a:r>
                <a:rPr lang="en-US" sz="2400" dirty="0" smtClean="0">
                  <a:solidFill>
                    <a:schemeClr val="tx1"/>
                  </a:solidFill>
                  <a:latin typeface="Arial" pitchFamily="34" charset="0"/>
                  <a:cs typeface="Arial" pitchFamily="34" charset="0"/>
                </a:rPr>
                <a:t>”</a:t>
              </a:r>
              <a:endParaRPr lang="en-US" sz="2400" dirty="0">
                <a:solidFill>
                  <a:schemeClr val="tx1"/>
                </a:solidFill>
                <a:latin typeface="Arial" pitchFamily="34" charset="0"/>
                <a:cs typeface="Arial" pitchFamily="34" charset="0"/>
              </a:endParaRPr>
            </a:p>
            <a:p>
              <a:pPr algn="ct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specii</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realiste</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Chiri</a:t>
              </a:r>
              <a:r>
                <a:rPr lang="ro-RO" sz="2400" dirty="0" smtClean="0">
                  <a:solidFill>
                    <a:schemeClr val="tx1"/>
                  </a:solidFill>
                  <a:latin typeface="Arial" pitchFamily="34" charset="0"/>
                  <a:cs typeface="Arial" pitchFamily="34" charset="0"/>
                </a:rPr>
                <a:t>ţ</a:t>
              </a:r>
              <a:r>
                <a:rPr lang="en-US" sz="2400" dirty="0" smtClean="0">
                  <a:solidFill>
                    <a:schemeClr val="tx1"/>
                  </a:solidFill>
                  <a:latin typeface="Arial" pitchFamily="34" charset="0"/>
                  <a:cs typeface="Arial" pitchFamily="34" charset="0"/>
                </a:rPr>
                <a:t>a </a:t>
              </a:r>
              <a:r>
                <a:rPr lang="ro-RO" sz="2400" dirty="0">
                  <a:solidFill>
                    <a:schemeClr val="tx1"/>
                  </a:solidFill>
                  <a:latin typeface="Arial" pitchFamily="34" charset="0"/>
                  <a:cs typeface="Arial" pitchFamily="34" charset="0"/>
                </a:rPr>
                <a:t>î</a:t>
              </a:r>
              <a:r>
                <a:rPr lang="en-US" sz="2400" dirty="0" smtClean="0">
                  <a:solidFill>
                    <a:schemeClr val="tx1"/>
                  </a:solidFill>
                  <a:latin typeface="Arial" pitchFamily="34" charset="0"/>
                  <a:cs typeface="Arial" pitchFamily="34" charset="0"/>
                </a:rPr>
                <a:t>n </a:t>
              </a:r>
              <a:r>
                <a:rPr lang="en-US" sz="2400" dirty="0" err="1">
                  <a:solidFill>
                    <a:schemeClr val="tx1"/>
                  </a:solidFill>
                  <a:latin typeface="Arial" pitchFamily="34" charset="0"/>
                  <a:cs typeface="Arial" pitchFamily="34" charset="0"/>
                </a:rPr>
                <a:t>provincie</a:t>
              </a:r>
              <a:r>
                <a:rPr lang="en-US" sz="2400" dirty="0" smtClean="0">
                  <a:solidFill>
                    <a:schemeClr val="tx1"/>
                  </a:solidFill>
                  <a:latin typeface="Arial" pitchFamily="34" charset="0"/>
                  <a:cs typeface="Arial" pitchFamily="34" charset="0"/>
                </a:rPr>
                <a:t>”</a:t>
              </a:r>
              <a:endParaRPr lang="en-US" sz="2400" dirty="0">
                <a:solidFill>
                  <a:schemeClr val="tx1"/>
                </a:solidFill>
                <a:latin typeface="Arial" pitchFamily="34" charset="0"/>
                <a:cs typeface="Arial" pitchFamily="34" charset="0"/>
              </a:endParaRPr>
            </a:p>
          </p:txBody>
        </p:sp>
      </p:grpSp>
      <p:pic>
        <p:nvPicPr>
          <p:cNvPr id="42" name="Picture 2" descr="C:\Documents and Settings\cmiN\Desktop\romana\img\autori\1\1_95_Costache_Negruzzi_de_la_Hermeziu1 el.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1267479">
            <a:off x="528408" y="2959161"/>
            <a:ext cx="2110771" cy="2305321"/>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43" name="Picture 2" descr="C:\Documents and Settings\cmiN\Desktop\romana\img\autori\1\350px-Casa_memorială_Costache_Negruzzi_de_la_Hermeziu_1.jpg"/>
          <p:cNvPicPr>
            <a:picLocks noChangeAspect="1" noChangeArrowheads="1"/>
          </p:cNvPicPr>
          <p:nvPr/>
        </p:nvPicPr>
        <p:blipFill>
          <a:blip r:embed="rId7">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345996" y="1155032"/>
            <a:ext cx="2160174" cy="1929278"/>
          </a:xfrm>
          <a:prstGeom prst="rect">
            <a:avLst/>
          </a:prstGeom>
          <a:solidFill>
            <a:srgbClr val="FFFFFF">
              <a:shade val="85000"/>
            </a:srgbClr>
          </a:solidFill>
          <a:ln w="190500" cap="sq">
            <a:solidFill>
              <a:srgbClr val="FFFFFF"/>
            </a:solidFill>
            <a:miter lim="800000"/>
          </a:ln>
          <a:effectLst>
            <a:outerShdw blurRad="50800" dist="38100" dir="8100000" algn="tr"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848704275"/>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09</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10</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11</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12</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a:solidFill>
                    <a:schemeClr val="tx1"/>
                  </a:solidFill>
                  <a:latin typeface="Arial" pitchFamily="34" charset="0"/>
                  <a:cs typeface="Arial" pitchFamily="34" charset="0"/>
                </a:rPr>
                <a:t>Dimitrie Bolintineanu</a:t>
              </a:r>
            </a:p>
            <a:p>
              <a:pPr algn="ctr"/>
              <a:r>
                <a:rPr lang="vi-VN" sz="2400" dirty="0">
                  <a:solidFill>
                    <a:schemeClr val="tx1"/>
                  </a:solidFill>
                  <a:latin typeface="Arial" pitchFamily="34" charset="0"/>
                  <a:cs typeface="Arial" pitchFamily="34" charset="0"/>
                </a:rPr>
                <a:t>Dimitrie Bolintineanu (n. 1819 [sau 1825 după alte surse], Bolintin-Vale — d. 20 august 1872, București) a fost un poet român, om politic, diplomat, participant la Revoluția de la 1848.</a:t>
              </a:r>
            </a:p>
            <a:p>
              <a:pPr algn="ctr"/>
              <a:r>
                <a:rPr lang="vi-VN" sz="2400" dirty="0">
                  <a:solidFill>
                    <a:schemeClr val="tx1"/>
                  </a:solidFill>
                  <a:latin typeface="Arial" pitchFamily="34" charset="0"/>
                  <a:cs typeface="Arial" pitchFamily="34" charset="0"/>
                </a:rPr>
                <a:t>Dimitrie Bolintineanu a scris foarte mult atât în proză cât și în versuri. Opera sa poetică cuprinde ciclurile </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Legendele istorice</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 </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Florile Bosforului</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 </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Basmele</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 </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Macedonele</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 </a:t>
              </a:r>
              <a:r>
                <a:rPr lang="vi-VN" sz="2400" dirty="0">
                  <a:solidFill>
                    <a:schemeClr val="tx1"/>
                  </a:solidFill>
                  <a:latin typeface="Arial" pitchFamily="34" charset="0"/>
                  <a:cs typeface="Arial" pitchFamily="34" charset="0"/>
                </a:rPr>
                <a:t>și </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Reveriile</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 </a:t>
              </a:r>
              <a:r>
                <a:rPr lang="vi-VN" sz="2400" dirty="0">
                  <a:solidFill>
                    <a:schemeClr val="tx1"/>
                  </a:solidFill>
                  <a:latin typeface="Arial" pitchFamily="34" charset="0"/>
                  <a:cs typeface="Arial" pitchFamily="34" charset="0"/>
                </a:rPr>
                <a:t>dintre care vom aminti</a:t>
              </a:r>
              <a:r>
                <a:rPr lang="vi-VN"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2050" name="Picture 2" descr="C:\Documents and Settings\cmiN\Desktop\Dimitrie Bolintineanu.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554258">
            <a:off x="153650" y="973170"/>
            <a:ext cx="2604517" cy="4284430"/>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48046619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21" presetClass="entr" presetSubtype="1" fill="hold" nodeType="withEffect">
                                  <p:stCondLst>
                                    <p:cond delay="0"/>
                                  </p:stCondLst>
                                  <p:childTnLst>
                                    <p:set>
                                      <p:cBhvr>
                                        <p:cTn id="45" dur="1" fill="hold">
                                          <p:stCondLst>
                                            <p:cond delay="0"/>
                                          </p:stCondLst>
                                        </p:cTn>
                                        <p:tgtEl>
                                          <p:spTgt spid="2050"/>
                                        </p:tgtEl>
                                        <p:attrNameLst>
                                          <p:attrName>style.visibility</p:attrName>
                                        </p:attrNameLst>
                                      </p:cBhvr>
                                      <p:to>
                                        <p:strVal val="visible"/>
                                      </p:to>
                                    </p:set>
                                    <p:animEffect transition="in" filter="wheel(1)">
                                      <p:cBhvr>
                                        <p:cTn id="46"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11</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12</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13</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14</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a:solidFill>
                    <a:schemeClr val="tx1"/>
                  </a:solidFill>
                  <a:latin typeface="Arial" pitchFamily="34" charset="0"/>
                  <a:cs typeface="Arial" pitchFamily="34" charset="0"/>
                </a:rPr>
                <a:t>Legendele istorice</a:t>
              </a:r>
            </a:p>
            <a:p>
              <a:pPr algn="ctr"/>
              <a:r>
                <a:rPr lang="vi-VN" sz="2400" dirty="0">
                  <a:solidFill>
                    <a:schemeClr val="tx1"/>
                  </a:solidFill>
                  <a:latin typeface="Arial" pitchFamily="34" charset="0"/>
                  <a:cs typeface="Arial" pitchFamily="34" charset="0"/>
                </a:rPr>
                <a:t>Legendele sunt poezii narative, dar cu un însemnat element liric. Diferite subiecte istorice, aflate în cronicari, sau imaginate, sunt dezvoltate în versuri de o perfectă corectitudine, în care se vede multă simțire și o mare iubire de țară. Acestea l-au făcut popular și multe din cugetările exprimate într-un stil sentențios au devenit niște maxime foarte des </a:t>
              </a:r>
              <a:r>
                <a:rPr lang="vi-VN" sz="2400" dirty="0" smtClean="0">
                  <a:solidFill>
                    <a:schemeClr val="tx1"/>
                  </a:solidFill>
                  <a:latin typeface="Arial" pitchFamily="34" charset="0"/>
                  <a:cs typeface="Arial" pitchFamily="34" charset="0"/>
                </a:rPr>
                <a:t>întrebuințate</a:t>
              </a:r>
              <a:r>
                <a:rPr lang="ro-RO" sz="2400" dirty="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3" name="Picture 2" descr="C:\Documents and Settings\cmiN\Desktop\romana\img\autori\2\245720710-5152681-700_700.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705487">
            <a:off x="97660" y="1064751"/>
            <a:ext cx="2540742" cy="3978790"/>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013512163"/>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21" presetClass="entr" presetSubtype="1"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heel(1)">
                                      <p:cBhvr>
                                        <p:cTn id="4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11</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12</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13</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14</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a:solidFill>
                    <a:schemeClr val="tx1"/>
                  </a:solidFill>
                  <a:latin typeface="Arial" pitchFamily="34" charset="0"/>
                  <a:cs typeface="Arial" pitchFamily="34" charset="0"/>
                </a:rPr>
                <a:t>Florile Bosforului</a:t>
              </a:r>
            </a:p>
            <a:p>
              <a:pPr algn="ctr"/>
              <a:r>
                <a:rPr lang="vi-VN" sz="2400" dirty="0">
                  <a:solidFill>
                    <a:schemeClr val="tx1"/>
                  </a:solidFill>
                  <a:latin typeface="Arial" pitchFamily="34" charset="0"/>
                  <a:cs typeface="Arial" pitchFamily="34" charset="0"/>
                </a:rPr>
                <a:t>Florile Bosforului cuprind poezii lirice și narative, cu subiecte orientale. Ni se descriu frumusețile naturii la Constantinopol, frumusețea femeilor, intrigile din Serai, nenorocita viață a cadânelor, amorurile lor descoperite și pedepsite cu cele mai grozave morți, târgurile de sclave etc. Amorul și gelozia formează fondul mai tuturor acestor poezii, scrise într-o limbă foarte armonioasă. Vom aminti despre: </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Mehrube</a:t>
              </a:r>
              <a:r>
                <a:rPr lang="en-US"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38" name="Picture 3" descr="C:\Documents and Settings\cmiN\Desktop\romana\img\autori\2\ARP_6960506_599-15.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1092947">
            <a:off x="427830" y="3474800"/>
            <a:ext cx="2460737" cy="190881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9" name="Picture 38" descr="C:\Documents and Settings\cmiN\Desktop\romana\img\autori\2\245720710-5152681-700_700.jpg"/>
          <p:cNvPicPr>
            <a:picLocks noChangeAspect="1" noChangeArrowheads="1"/>
          </p:cNvPicPr>
          <p:nvPr/>
        </p:nvPicPr>
        <p:blipFill>
          <a:blip r:embed="rId7">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160284">
            <a:off x="232444" y="1115598"/>
            <a:ext cx="2391316" cy="2327108"/>
          </a:xfrm>
          <a:prstGeom prst="rect">
            <a:avLst/>
          </a:prstGeom>
          <a:solidFill>
            <a:srgbClr val="FFFFFF">
              <a:shade val="85000"/>
            </a:srgbClr>
          </a:solidFill>
          <a:ln w="190500" cap="sq">
            <a:solidFill>
              <a:srgbClr val="FFFFFF"/>
            </a:solidFill>
            <a:miter lim="800000"/>
          </a:ln>
          <a:effectLst>
            <a:outerShdw blurRad="50800" dist="38100" dir="8100000" algn="tr"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37010054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13</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14</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15</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16</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400" dirty="0" smtClean="0">
                  <a:solidFill>
                    <a:schemeClr val="tx1"/>
                  </a:solidFill>
                  <a:latin typeface="Arial" pitchFamily="34" charset="0"/>
                  <a:cs typeface="Arial" pitchFamily="34" charset="0"/>
                </a:rPr>
                <a:t>Este </a:t>
              </a:r>
              <a:r>
                <a:rPr lang="vi-VN" sz="2400" dirty="0" smtClean="0">
                  <a:solidFill>
                    <a:schemeClr val="tx1"/>
                  </a:solidFill>
                  <a:latin typeface="Arial" pitchFamily="34" charset="0"/>
                  <a:cs typeface="Arial" pitchFamily="34" charset="0"/>
                </a:rPr>
                <a:t>Participant </a:t>
              </a:r>
              <a:r>
                <a:rPr lang="vi-VN" sz="2400" dirty="0">
                  <a:solidFill>
                    <a:schemeClr val="tx1"/>
                  </a:solidFill>
                  <a:latin typeface="Arial" pitchFamily="34" charset="0"/>
                  <a:cs typeface="Arial" pitchFamily="34" charset="0"/>
                </a:rPr>
                <a:t>la revoluția </a:t>
              </a:r>
              <a:r>
                <a:rPr lang="vi-VN" sz="2400" dirty="0" smtClean="0">
                  <a:solidFill>
                    <a:schemeClr val="tx1"/>
                  </a:solidFill>
                  <a:latin typeface="Arial" pitchFamily="34" charset="0"/>
                  <a:cs typeface="Arial" pitchFamily="34" charset="0"/>
                </a:rPr>
                <a:t>pașoptistă</a:t>
              </a:r>
              <a:r>
                <a:rPr lang="ro-RO"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a:p>
              <a:pPr algn="ctr"/>
              <a:r>
                <a:rPr lang="vi-VN" sz="2400" dirty="0">
                  <a:solidFill>
                    <a:schemeClr val="tx1"/>
                  </a:solidFill>
                  <a:latin typeface="Arial" pitchFamily="34" charset="0"/>
                  <a:cs typeface="Arial" pitchFamily="34" charset="0"/>
                </a:rPr>
                <a:t>Și la 1848 revoluția a adus o explozie gazetărească. Dacă C.A. Rosetti scosese, imediat după izbândă, "Pruncul român", Bolintineanu conduce (de la 19 iulie la 11 septembrie) "Poporul </a:t>
              </a:r>
              <a:r>
                <a:rPr lang="vi-VN" sz="2400" dirty="0" smtClean="0">
                  <a:solidFill>
                    <a:schemeClr val="tx1"/>
                  </a:solidFill>
                  <a:latin typeface="Arial" pitchFamily="34" charset="0"/>
                  <a:cs typeface="Arial" pitchFamily="34" charset="0"/>
                </a:rPr>
                <a:t>suvera</a:t>
              </a:r>
              <a:r>
                <a:rPr lang="en-US" sz="2400" dirty="0" smtClean="0">
                  <a:solidFill>
                    <a:schemeClr val="tx1"/>
                  </a:solidFill>
                  <a:latin typeface="Arial" pitchFamily="34" charset="0"/>
                  <a:cs typeface="Arial" pitchFamily="34" charset="0"/>
                </a:rPr>
                <a:t>n”</a:t>
              </a:r>
              <a:r>
                <a:rPr lang="vi-VN" sz="2400" dirty="0" smtClean="0">
                  <a:solidFill>
                    <a:schemeClr val="tx1"/>
                  </a:solidFill>
                  <a:latin typeface="Arial" pitchFamily="34" charset="0"/>
                  <a:cs typeface="Arial" pitchFamily="34" charset="0"/>
                </a:rPr>
                <a:t>. </a:t>
              </a:r>
              <a:r>
                <a:rPr lang="vi-VN" sz="2400" dirty="0">
                  <a:solidFill>
                    <a:schemeClr val="tx1"/>
                  </a:solidFill>
                  <a:latin typeface="Arial" pitchFamily="34" charset="0"/>
                  <a:cs typeface="Arial" pitchFamily="34" charset="0"/>
                </a:rPr>
                <a:t>Era o foaie mică, de patru pagini, cu doar două coloane pe fiecare față, dar redactorul șef avea proiecte mari. Ar fi vrut să tipăreasca un </a:t>
              </a:r>
              <a:r>
                <a:rPr lang="vi-VN" sz="2400" i="1" dirty="0" smtClean="0">
                  <a:solidFill>
                    <a:schemeClr val="tx1"/>
                  </a:solidFill>
                  <a:latin typeface="Arial" pitchFamily="34" charset="0"/>
                  <a:cs typeface="Arial" pitchFamily="34" charset="0"/>
                </a:rPr>
                <a:t>jurnal </a:t>
              </a:r>
              <a:r>
                <a:rPr lang="vi-VN" sz="2400" i="1" dirty="0">
                  <a:solidFill>
                    <a:schemeClr val="tx1"/>
                  </a:solidFill>
                  <a:latin typeface="Arial" pitchFamily="34" charset="0"/>
                  <a:cs typeface="Arial" pitchFamily="34" charset="0"/>
                </a:rPr>
                <a:t>al intereselor democratice și al progresului </a:t>
              </a:r>
              <a:r>
                <a:rPr lang="vi-VN" sz="2400" i="1" dirty="0" smtClean="0">
                  <a:solidFill>
                    <a:schemeClr val="tx1"/>
                  </a:solidFill>
                  <a:latin typeface="Arial" pitchFamily="34" charset="0"/>
                  <a:cs typeface="Arial" pitchFamily="34" charset="0"/>
                </a:rPr>
                <a:t>social</a:t>
              </a:r>
              <a:r>
                <a:rPr lang="vi-VN" sz="2400" dirty="0" smtClean="0">
                  <a:solidFill>
                    <a:schemeClr val="tx1"/>
                  </a:solidFill>
                  <a:latin typeface="Arial" pitchFamily="34" charset="0"/>
                  <a:cs typeface="Arial" pitchFamily="34" charset="0"/>
                </a:rPr>
                <a:t>, </a:t>
              </a:r>
              <a:r>
                <a:rPr lang="vi-VN" sz="2400" dirty="0">
                  <a:solidFill>
                    <a:schemeClr val="tx1"/>
                  </a:solidFill>
                  <a:latin typeface="Arial" pitchFamily="34" charset="0"/>
                  <a:cs typeface="Arial" pitchFamily="34" charset="0"/>
                </a:rPr>
                <a:t>pe potriva modelului francez - Le Peuple souverain</a:t>
              </a:r>
              <a:r>
                <a:rPr lang="vi-VN"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38" name="Picture 3" descr="C:\Documents and Settings\cmiN\Desktop\romana\img\autori\2\ARP_6960506_599-15.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1092947">
            <a:off x="427830" y="3474800"/>
            <a:ext cx="2460737" cy="190881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9" name="Picture 38" descr="C:\Documents and Settings\cmiN\Desktop\romana\img\autori\2\245720710-5152681-700_700.jpg"/>
          <p:cNvPicPr>
            <a:picLocks noChangeAspect="1" noChangeArrowheads="1"/>
          </p:cNvPicPr>
          <p:nvPr/>
        </p:nvPicPr>
        <p:blipFill>
          <a:blip r:embed="rId7">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160284">
            <a:off x="232444" y="1115598"/>
            <a:ext cx="2391316" cy="2327108"/>
          </a:xfrm>
          <a:prstGeom prst="rect">
            <a:avLst/>
          </a:prstGeom>
          <a:solidFill>
            <a:srgbClr val="FFFFFF">
              <a:shade val="85000"/>
            </a:srgbClr>
          </a:solidFill>
          <a:ln w="190500" cap="sq">
            <a:solidFill>
              <a:srgbClr val="FFFFFF"/>
            </a:solidFill>
            <a:miter lim="800000"/>
          </a:ln>
          <a:effectLst>
            <a:outerShdw blurRad="50800" dist="38100" dir="8100000" algn="tr"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430002487"/>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13</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14</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15</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16</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a:solidFill>
                    <a:schemeClr val="tx1"/>
                  </a:solidFill>
                  <a:latin typeface="Arial" pitchFamily="34" charset="0"/>
                  <a:cs typeface="Arial" pitchFamily="34" charset="0"/>
                </a:rPr>
                <a:t>Exilul</a:t>
              </a:r>
            </a:p>
            <a:p>
              <a:pPr algn="ctr"/>
              <a:r>
                <a:rPr lang="vi-VN" sz="2400" dirty="0">
                  <a:solidFill>
                    <a:schemeClr val="tx1"/>
                  </a:solidFill>
                  <a:latin typeface="Arial" pitchFamily="34" charset="0"/>
                  <a:cs typeface="Arial" pitchFamily="34" charset="0"/>
                </a:rPr>
                <a:t>Pe la 1855 domnul Grigore Ghica i-a oferit o catedră de literatură română la Iași, dar Poarta nu i-a permis intrarea în țară, iar atunci a făcut călătorii prin Palestina, Egipt, Siria,Macedonia, descriindu-le pe toate în publicațiuni diverse, care cuprind adesea pagini pline de interes și scrise cu multă </a:t>
              </a:r>
              <a:r>
                <a:rPr lang="vi-VN" sz="2400" dirty="0" smtClean="0">
                  <a:solidFill>
                    <a:schemeClr val="tx1"/>
                  </a:solidFill>
                  <a:latin typeface="Arial" pitchFamily="34" charset="0"/>
                  <a:cs typeface="Arial" pitchFamily="34" charset="0"/>
                </a:rPr>
                <a:t>căldură.</a:t>
              </a:r>
              <a:r>
                <a:rPr lang="en-US" sz="2400" dirty="0" smtClean="0">
                  <a:solidFill>
                    <a:schemeClr val="tx1"/>
                  </a:solidFill>
                  <a:latin typeface="Arial" pitchFamily="34" charset="0"/>
                  <a:cs typeface="Arial" pitchFamily="34" charset="0"/>
                </a:rPr>
                <a:t> </a:t>
              </a:r>
              <a:r>
                <a:rPr lang="vi-VN" sz="2400" dirty="0" smtClean="0">
                  <a:solidFill>
                    <a:schemeClr val="tx1"/>
                  </a:solidFill>
                  <a:latin typeface="Arial" pitchFamily="34" charset="0"/>
                  <a:cs typeface="Arial" pitchFamily="34" charset="0"/>
                </a:rPr>
                <a:t>Întorcându-se </a:t>
              </a:r>
              <a:r>
                <a:rPr lang="vi-VN" sz="2400" dirty="0">
                  <a:solidFill>
                    <a:schemeClr val="tx1"/>
                  </a:solidFill>
                  <a:latin typeface="Arial" pitchFamily="34" charset="0"/>
                  <a:cs typeface="Arial" pitchFamily="34" charset="0"/>
                </a:rPr>
                <a:t>în țară la 1859, intră în politică și deveni ministru de externe, culte și instrucțiune publică. Prin stăruințele </a:t>
              </a:r>
              <a:r>
                <a:rPr lang="vi-VN" sz="2400" dirty="0" smtClean="0">
                  <a:solidFill>
                    <a:schemeClr val="tx1"/>
                  </a:solidFill>
                  <a:latin typeface="Arial" pitchFamily="34" charset="0"/>
                  <a:cs typeface="Arial" pitchFamily="34" charset="0"/>
                </a:rPr>
                <a:t>lui </a:t>
              </a:r>
              <a:r>
                <a:rPr lang="vi-VN" sz="2400" dirty="0">
                  <a:solidFill>
                    <a:schemeClr val="tx1"/>
                  </a:solidFill>
                  <a:latin typeface="Arial" pitchFamily="34" charset="0"/>
                  <a:cs typeface="Arial" pitchFamily="34" charset="0"/>
                </a:rPr>
                <a:t>sunt înființate primele școli la românii macedoneni</a:t>
              </a:r>
              <a:r>
                <a:rPr lang="vi-VN"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36" name="Picture 3" descr="C:\Documents and Settings\cmiN\Desktop\romana\img\autori\2\ARP_6960506_599-15.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1092947">
            <a:off x="427830" y="3474800"/>
            <a:ext cx="2460737" cy="190881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7" name="Picture 36" descr="C:\Documents and Settings\cmiN\Desktop\romana\img\autori\2\245720710-5152681-700_700.jpg"/>
          <p:cNvPicPr>
            <a:picLocks noChangeAspect="1" noChangeArrowheads="1"/>
          </p:cNvPicPr>
          <p:nvPr/>
        </p:nvPicPr>
        <p:blipFill>
          <a:blip r:embed="rId7">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160284">
            <a:off x="232444" y="1115598"/>
            <a:ext cx="2391316" cy="2327108"/>
          </a:xfrm>
          <a:prstGeom prst="rect">
            <a:avLst/>
          </a:prstGeom>
          <a:solidFill>
            <a:srgbClr val="FFFFFF">
              <a:shade val="85000"/>
            </a:srgbClr>
          </a:solidFill>
          <a:ln w="190500" cap="sq">
            <a:solidFill>
              <a:srgbClr val="FFFFFF"/>
            </a:solidFill>
            <a:miter lim="800000"/>
          </a:ln>
          <a:effectLst>
            <a:outerShdw blurRad="50800" dist="38100" dir="8100000" algn="tr"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864971666"/>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15</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16</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17</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18</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a:solidFill>
                    <a:schemeClr val="tx1"/>
                  </a:solidFill>
                  <a:latin typeface="Arial" pitchFamily="34" charset="0"/>
                  <a:cs typeface="Arial" pitchFamily="34" charset="0"/>
                </a:rPr>
                <a:t>Ion Heliade-Radulescu</a:t>
              </a:r>
            </a:p>
            <a:p>
              <a:pPr algn="ctr"/>
              <a:r>
                <a:rPr lang="vi-VN" sz="2400" dirty="0">
                  <a:solidFill>
                    <a:schemeClr val="tx1"/>
                  </a:solidFill>
                  <a:latin typeface="Arial" pitchFamily="34" charset="0"/>
                  <a:cs typeface="Arial" pitchFamily="34" charset="0"/>
                </a:rPr>
                <a:t>Ion Heliade-Rădulescu (n. 6 ianuarie 1802, Târgoviște — d. 27 aprilie 1872, București) a fost un scriitor, filolog și om politic român, membru fondator al Academiei Române și primul său președinte, considerat cel mai important ctitor din cultura română prepașoptistă</a:t>
              </a:r>
              <a:r>
                <a:rPr lang="vi-VN"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3074" name="Picture 2" descr="C:\Documents and Settings\cmiN\Desktop\Heliade Radulescu.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1350950">
            <a:off x="484942" y="987667"/>
            <a:ext cx="2288861" cy="432802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853165546"/>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21" presetClass="entr" presetSubtype="1" fill="hold" nodeType="withEffect">
                                  <p:stCondLst>
                                    <p:cond delay="0"/>
                                  </p:stCondLst>
                                  <p:childTnLst>
                                    <p:set>
                                      <p:cBhvr>
                                        <p:cTn id="45" dur="1" fill="hold">
                                          <p:stCondLst>
                                            <p:cond delay="0"/>
                                          </p:stCondLst>
                                        </p:cTn>
                                        <p:tgtEl>
                                          <p:spTgt spid="3074"/>
                                        </p:tgtEl>
                                        <p:attrNameLst>
                                          <p:attrName>style.visibility</p:attrName>
                                        </p:attrNameLst>
                                      </p:cBhvr>
                                      <p:to>
                                        <p:strVal val="visible"/>
                                      </p:to>
                                    </p:set>
                                    <p:animEffect transition="in" filter="wheel(1)">
                                      <p:cBhvr>
                                        <p:cTn id="46"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15</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16</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17</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18</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schemeClr val="tx1"/>
                  </a:solidFill>
                  <a:latin typeface="Arial" pitchFamily="34" charset="0"/>
                  <a:cs typeface="Arial" pitchFamily="34" charset="0"/>
                </a:rPr>
                <a:t>Activitatea</a:t>
              </a:r>
              <a:endParaRPr lang="en-US" sz="2400" b="1" dirty="0" smtClean="0">
                <a:solidFill>
                  <a:schemeClr val="tx1"/>
                </a:solidFill>
                <a:latin typeface="Arial" pitchFamily="34" charset="0"/>
                <a:cs typeface="Arial" pitchFamily="34" charset="0"/>
              </a:endParaRPr>
            </a:p>
            <a:p>
              <a:pPr algn="ctr"/>
              <a:r>
                <a:rPr lang="vi-VN" sz="2400" dirty="0" smtClean="0">
                  <a:solidFill>
                    <a:schemeClr val="tx1"/>
                  </a:solidFill>
                  <a:latin typeface="Arial" pitchFamily="34" charset="0"/>
                  <a:cs typeface="Arial" pitchFamily="34" charset="0"/>
                </a:rPr>
                <a:t>Fondator </a:t>
              </a:r>
              <a:r>
                <a:rPr lang="vi-VN" sz="2400" dirty="0">
                  <a:solidFill>
                    <a:schemeClr val="tx1"/>
                  </a:solidFill>
                  <a:latin typeface="Arial" pitchFamily="34" charset="0"/>
                  <a:cs typeface="Arial" pitchFamily="34" charset="0"/>
                </a:rPr>
                <a:t>al unor reviste, printre care cea mai importantă este considerată a fi Curierul românesc de ambe sexe publicată începând cu 1829, primul ziar apărut în Țara Românească, dar și Gazeta Teatrului,  Național, Muzeul național, difuzate prin librăria românească a lui Iosif </a:t>
              </a:r>
              <a:r>
                <a:rPr lang="vi-VN" sz="2400" dirty="0" smtClean="0">
                  <a:solidFill>
                    <a:schemeClr val="tx1"/>
                  </a:solidFill>
                  <a:latin typeface="Arial" pitchFamily="34" charset="0"/>
                  <a:cs typeface="Arial" pitchFamily="34" charset="0"/>
                </a:rPr>
                <a:t>Romanov.</a:t>
              </a:r>
              <a:r>
                <a:rPr lang="en-US" sz="2400" dirty="0" smtClean="0">
                  <a:solidFill>
                    <a:schemeClr val="tx1"/>
                  </a:solidFill>
                  <a:latin typeface="Arial" pitchFamily="34" charset="0"/>
                  <a:cs typeface="Arial" pitchFamily="34" charset="0"/>
                </a:rPr>
                <a:t> </a:t>
              </a:r>
              <a:r>
                <a:rPr lang="vi-VN" sz="2400" dirty="0" smtClean="0">
                  <a:solidFill>
                    <a:schemeClr val="tx1"/>
                  </a:solidFill>
                  <a:latin typeface="Arial" pitchFamily="34" charset="0"/>
                  <a:cs typeface="Arial" pitchFamily="34" charset="0"/>
                </a:rPr>
                <a:t>Fondator </a:t>
              </a:r>
              <a:r>
                <a:rPr lang="vi-VN" sz="2400" dirty="0">
                  <a:solidFill>
                    <a:schemeClr val="tx1"/>
                  </a:solidFill>
                  <a:latin typeface="Arial" pitchFamily="34" charset="0"/>
                  <a:cs typeface="Arial" pitchFamily="34" charset="0"/>
                </a:rPr>
                <a:t>al </a:t>
              </a:r>
              <a:r>
                <a:rPr lang="vi-VN" sz="2400" dirty="0" smtClean="0">
                  <a:solidFill>
                    <a:schemeClr val="tx1"/>
                  </a:solidFill>
                  <a:latin typeface="Arial" pitchFamily="34" charset="0"/>
                  <a:cs typeface="Arial" pitchFamily="34" charset="0"/>
                </a:rPr>
                <a:t>Societății</a:t>
              </a:r>
              <a:r>
                <a:rPr lang="en-US" sz="2400" dirty="0" smtClean="0">
                  <a:solidFill>
                    <a:schemeClr val="tx1"/>
                  </a:solidFill>
                  <a:latin typeface="Arial" pitchFamily="34" charset="0"/>
                  <a:cs typeface="Arial" pitchFamily="34" charset="0"/>
                </a:rPr>
                <a:t> </a:t>
              </a:r>
              <a:r>
                <a:rPr lang="vi-VN" sz="2400" dirty="0" smtClean="0">
                  <a:solidFill>
                    <a:schemeClr val="tx1"/>
                  </a:solidFill>
                  <a:latin typeface="Arial" pitchFamily="34" charset="0"/>
                  <a:cs typeface="Arial" pitchFamily="34" charset="0"/>
                </a:rPr>
                <a:t>Filarmonice </a:t>
              </a:r>
              <a:r>
                <a:rPr lang="vi-VN" sz="2400" dirty="0">
                  <a:solidFill>
                    <a:schemeClr val="tx1"/>
                  </a:solidFill>
                  <a:latin typeface="Arial" pitchFamily="34" charset="0"/>
                  <a:cs typeface="Arial" pitchFamily="34" charset="0"/>
                </a:rPr>
                <a:t>(1833</a:t>
              </a:r>
              <a:r>
                <a:rPr lang="vi-VN" sz="2400" dirty="0" smtClean="0">
                  <a:solidFill>
                    <a:schemeClr val="tx1"/>
                  </a:solidFill>
                  <a:latin typeface="Arial" pitchFamily="34" charset="0"/>
                  <a:cs typeface="Arial" pitchFamily="34" charset="0"/>
                </a:rPr>
                <a:t>).</a:t>
              </a:r>
              <a:r>
                <a:rPr lang="en-US" sz="2400" dirty="0" smtClean="0">
                  <a:solidFill>
                    <a:schemeClr val="tx1"/>
                  </a:solidFill>
                  <a:latin typeface="Arial" pitchFamily="34" charset="0"/>
                  <a:cs typeface="Arial" pitchFamily="34" charset="0"/>
                </a:rPr>
                <a:t> </a:t>
              </a:r>
              <a:r>
                <a:rPr lang="vi-VN" sz="2400" dirty="0" smtClean="0">
                  <a:solidFill>
                    <a:schemeClr val="tx1"/>
                  </a:solidFill>
                  <a:latin typeface="Arial" pitchFamily="34" charset="0"/>
                  <a:cs typeface="Arial" pitchFamily="34" charset="0"/>
                </a:rPr>
                <a:t>Implicat </a:t>
              </a:r>
              <a:r>
                <a:rPr lang="vi-VN" sz="2400" dirty="0">
                  <a:solidFill>
                    <a:schemeClr val="tx1"/>
                  </a:solidFill>
                  <a:latin typeface="Arial" pitchFamily="34" charset="0"/>
                  <a:cs typeface="Arial" pitchFamily="34" charset="0"/>
                </a:rPr>
                <a:t>în evenimentele de la 1848 (a participat la redactarea Proclamației de la Islaz, membru în guvernul provizoriu, etc</a:t>
              </a:r>
              <a:r>
                <a:rPr lang="vi-VN"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6146" name="Picture 2" descr="C:\Documents and Settings\cmiN\Desktop\romana\img\autori\3\Ion-Heliade-Radulescu-inainte-de-mutare-foto-Cristina-Nichitus2.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88560" y="1337664"/>
            <a:ext cx="2860360" cy="3675512"/>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512754958"/>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21" presetClass="entr" presetSubtype="1" fill="hold" nodeType="withEffect">
                                  <p:stCondLst>
                                    <p:cond delay="0"/>
                                  </p:stCondLst>
                                  <p:childTnLst>
                                    <p:set>
                                      <p:cBhvr>
                                        <p:cTn id="45" dur="1" fill="hold">
                                          <p:stCondLst>
                                            <p:cond delay="0"/>
                                          </p:stCondLst>
                                        </p:cTn>
                                        <p:tgtEl>
                                          <p:spTgt spid="6146"/>
                                        </p:tgtEl>
                                        <p:attrNameLst>
                                          <p:attrName>style.visibility</p:attrName>
                                        </p:attrNameLst>
                                      </p:cBhvr>
                                      <p:to>
                                        <p:strVal val="visible"/>
                                      </p:to>
                                    </p:set>
                                    <p:animEffect transition="in" filter="wheel(1)">
                                      <p:cBhvr>
                                        <p:cTn id="46" dur="2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17</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18</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19</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20</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smtClean="0">
                  <a:solidFill>
                    <a:schemeClr val="tx1"/>
                  </a:solidFill>
                  <a:latin typeface="Arial" pitchFamily="34" charset="0"/>
                  <a:cs typeface="Arial" pitchFamily="34" charset="0"/>
                </a:rPr>
                <a:t>Teoretician </a:t>
              </a:r>
              <a:r>
                <a:rPr lang="vi-VN" sz="2400" dirty="0">
                  <a:solidFill>
                    <a:schemeClr val="tx1"/>
                  </a:solidFill>
                  <a:latin typeface="Arial" pitchFamily="34" charset="0"/>
                  <a:cs typeface="Arial" pitchFamily="34" charset="0"/>
                </a:rPr>
                <a:t>și îndrumător literar în Regulile sau gramatica </a:t>
              </a:r>
              <a:r>
                <a:rPr lang="vi-VN" sz="2400" dirty="0" smtClean="0">
                  <a:solidFill>
                    <a:schemeClr val="tx1"/>
                  </a:solidFill>
                  <a:latin typeface="Arial" pitchFamily="34" charset="0"/>
                  <a:cs typeface="Arial" pitchFamily="34" charset="0"/>
                </a:rPr>
                <a:t>poeziei.</a:t>
              </a:r>
              <a:r>
                <a:rPr lang="en-US" sz="2400" dirty="0" smtClean="0">
                  <a:solidFill>
                    <a:schemeClr val="tx1"/>
                  </a:solidFill>
                  <a:latin typeface="Arial" pitchFamily="34" charset="0"/>
                  <a:cs typeface="Arial" pitchFamily="34" charset="0"/>
                </a:rPr>
                <a:t> </a:t>
              </a:r>
              <a:r>
                <a:rPr lang="vi-VN" sz="2400" dirty="0" smtClean="0">
                  <a:solidFill>
                    <a:schemeClr val="tx1"/>
                  </a:solidFill>
                  <a:latin typeface="Arial" pitchFamily="34" charset="0"/>
                  <a:cs typeface="Arial" pitchFamily="34" charset="0"/>
                </a:rPr>
                <a:t>Poet </a:t>
              </a:r>
              <a:r>
                <a:rPr lang="vi-VN" sz="2400" dirty="0">
                  <a:solidFill>
                    <a:schemeClr val="tx1"/>
                  </a:solidFill>
                  <a:latin typeface="Arial" pitchFamily="34" charset="0"/>
                  <a:cs typeface="Arial" pitchFamily="34" charset="0"/>
                </a:rPr>
                <a:t>al viziunilor grandioase de tip hugolian a scris poemul eroic Anatolida sau Omul și forțele, realizat fragmentar, a cultivat meditația cu motive preromantice O noapte pe ruinele Târgoviștei, elegia Dragele mele umbre, mitul popular Sburătorul, capodopera sa literară, satira și fabula </a:t>
              </a:r>
              <a:r>
                <a:rPr lang="vi-VN" sz="2400" dirty="0" smtClean="0">
                  <a:solidFill>
                    <a:schemeClr val="tx1"/>
                  </a:solidFill>
                  <a:latin typeface="Arial" pitchFamily="34" charset="0"/>
                  <a:cs typeface="Arial" pitchFamily="34" charset="0"/>
                </a:rPr>
                <a:t>politică.</a:t>
              </a:r>
              <a:r>
                <a:rPr lang="en-US" sz="2400" dirty="0" smtClean="0">
                  <a:solidFill>
                    <a:schemeClr val="tx1"/>
                  </a:solidFill>
                  <a:latin typeface="Arial" pitchFamily="34" charset="0"/>
                  <a:cs typeface="Arial" pitchFamily="34" charset="0"/>
                </a:rPr>
                <a:t> </a:t>
              </a:r>
              <a:r>
                <a:rPr lang="vi-VN" sz="2400" dirty="0" smtClean="0">
                  <a:solidFill>
                    <a:schemeClr val="tx1"/>
                  </a:solidFill>
                  <a:latin typeface="Arial" pitchFamily="34" charset="0"/>
                  <a:cs typeface="Arial" pitchFamily="34" charset="0"/>
                </a:rPr>
                <a:t>Proză </a:t>
              </a:r>
              <a:r>
                <a:rPr lang="vi-VN" sz="2400" dirty="0">
                  <a:solidFill>
                    <a:schemeClr val="tx1"/>
                  </a:solidFill>
                  <a:latin typeface="Arial" pitchFamily="34" charset="0"/>
                  <a:cs typeface="Arial" pitchFamily="34" charset="0"/>
                </a:rPr>
                <a:t>cu conținut satiric și pamfletar, în maniera fiziologilor, ”Domnul Sărsăilă autorul”, „Conu’ Drăgan și cuconița Drăgana</a:t>
              </a:r>
              <a:r>
                <a:rPr lang="vi-VN"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36" name="Picture 2" descr="C:\Documents and Settings\cmiN\Desktop\romana\img\autori\3\238608286-2057369-500_500.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52267">
            <a:off x="346588" y="3378023"/>
            <a:ext cx="2144011" cy="1910891"/>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7" name="Picture 2" descr="C:\Documents and Settings\cmiN\Desktop\romana\img\autori\3\Ion-Heliade-Radulescu-inainte-de-mutare-foto-Cristina-Nichitus2.jpg"/>
          <p:cNvPicPr>
            <a:picLocks noChangeAspect="1" noChangeArrowheads="1"/>
          </p:cNvPicPr>
          <p:nvPr/>
        </p:nvPicPr>
        <p:blipFill>
          <a:blip r:embed="rId7" cstate="print">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232912" y="1149220"/>
            <a:ext cx="2269160" cy="1940902"/>
          </a:xfrm>
          <a:prstGeom prst="rect">
            <a:avLst/>
          </a:prstGeom>
          <a:solidFill>
            <a:srgbClr val="FFFFFF">
              <a:shade val="85000"/>
            </a:srgbClr>
          </a:solidFill>
          <a:ln w="190500" cap="sq">
            <a:solidFill>
              <a:srgbClr val="FFFFFF"/>
            </a:solidFill>
            <a:miter lim="800000"/>
          </a:ln>
          <a:effectLst>
            <a:outerShdw blurRad="50800" dist="38100" dir="8100000" algn="tr"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620927814"/>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p:cNvSpPr/>
          <p:nvPr/>
        </p:nvSpPr>
        <p:spPr>
          <a:xfrm>
            <a:off x="3996452"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01</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2"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02</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03</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04</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a:solidFill>
                    <a:schemeClr val="tx1"/>
                  </a:solidFill>
                </a:rPr>
                <a:t>Perioada paşoptistă</a:t>
              </a:r>
              <a:r>
                <a:rPr lang="vi-VN" sz="2400" dirty="0">
                  <a:solidFill>
                    <a:schemeClr val="tx1"/>
                  </a:solidFill>
                </a:rPr>
                <a:t> (1820-1860) este o epocă de afirmare a literaturii naţionale, având ca nucleu Revoluţia de la 1848. Perioada se caracterizează printr-o orientare culturală şi literară cu trăsături specifice epocii de avânt revoluţionar, de emancipare socială şi </a:t>
              </a:r>
              <a:r>
                <a:rPr lang="vi-VN" sz="2400" dirty="0" smtClean="0">
                  <a:solidFill>
                    <a:schemeClr val="tx1"/>
                  </a:solidFill>
                </a:rPr>
                <a:t>naţională</a:t>
              </a:r>
              <a:r>
                <a:rPr lang="ro-RO" sz="2400" dirty="0" smtClean="0">
                  <a:solidFill>
                    <a:schemeClr val="tx1"/>
                  </a:solidFill>
                  <a:latin typeface="Arial" pitchFamily="34" charset="0"/>
                  <a:cs typeface="Arial" pitchFamily="34" charset="0"/>
                </a:rPr>
                <a:t>, cu actiuni</a:t>
              </a:r>
              <a:r>
                <a:rPr lang="ro-RO" sz="2400" dirty="0">
                  <a:solidFill>
                    <a:schemeClr val="tx1"/>
                  </a:solidFill>
                </a:rPr>
                <a:t> </a:t>
              </a:r>
              <a:r>
                <a:rPr lang="vi-VN" sz="2400" dirty="0" smtClean="0">
                  <a:solidFill>
                    <a:schemeClr val="tx1"/>
                  </a:solidFill>
                </a:rPr>
                <a:t>militare </a:t>
              </a:r>
              <a:r>
                <a:rPr lang="vi-VN" sz="2400" dirty="0">
                  <a:solidFill>
                    <a:schemeClr val="tx1"/>
                  </a:solidFill>
                </a:rPr>
                <a:t>pentru realizarea Unirii. </a:t>
              </a:r>
            </a:p>
            <a:p>
              <a:pPr algn="ctr"/>
              <a:r>
                <a:rPr lang="vi-VN" sz="2400" dirty="0">
                  <a:solidFill>
                    <a:schemeClr val="tx1"/>
                  </a:solidFill>
                </a:rPr>
                <a:t>Este perioada „arderii etapelor” care nu fuseseră parcurse de literatura noastră şi care se desfăşuraseră succesiv în literaturile occidentale, în decursul a mai bine de un secol şi jumătate.</a:t>
              </a:r>
              <a:endParaRPr lang="en-US" sz="2400" dirty="0">
                <a:solidFill>
                  <a:schemeClr val="tx1"/>
                </a:solidFill>
              </a:endParaRPr>
            </a:p>
          </p:txBody>
        </p:sp>
      </p:grpSp>
      <p:pic>
        <p:nvPicPr>
          <p:cNvPr id="1026" name="Picture 2"/>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352738" y="1700808"/>
            <a:ext cx="2412320" cy="3045858"/>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084980862"/>
      </p:ext>
    </p:extLst>
  </p:cSld>
  <p:clrMapOvr>
    <a:masterClrMapping/>
  </p:clrMapOvr>
  <mc:AlternateContent xmlns:mc="http://schemas.openxmlformats.org/markup-compatibility/2006" xmlns:p14="http://schemas.microsoft.com/office/powerpoint/2010/main">
    <mc:Choice Requires="p14">
      <p:transition spd="slow" p14:dur="3000" advClick="0">
        <p14:shred dir="ou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21" presetClass="entr" presetSubtype="1"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wheel(1)">
                                      <p:cBhvr>
                                        <p:cTn id="46"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17</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18</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19</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20</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smtClean="0">
                  <a:solidFill>
                    <a:schemeClr val="tx1"/>
                  </a:solidFill>
                  <a:latin typeface="Arial" pitchFamily="34" charset="0"/>
                  <a:cs typeface="Arial" pitchFamily="34" charset="0"/>
                </a:rPr>
                <a:t>Este </a:t>
              </a:r>
              <a:r>
                <a:rPr lang="vi-VN" sz="2400" dirty="0">
                  <a:solidFill>
                    <a:schemeClr val="tx1"/>
                  </a:solidFill>
                  <a:latin typeface="Arial" pitchFamily="34" charset="0"/>
                  <a:cs typeface="Arial" pitchFamily="34" charset="0"/>
                </a:rPr>
                <a:t>autor a numeroase traduceri, imitații și prelucrări din clasici ai literaturii universale (Boileau, La Fontaine, Dante Aligheri, Goethe, Byron ș.a.m.d</a:t>
              </a:r>
              <a:r>
                <a:rPr lang="vi-VN" sz="2400" dirty="0" smtClean="0">
                  <a:solidFill>
                    <a:schemeClr val="tx1"/>
                  </a:solidFill>
                  <a:latin typeface="Arial" pitchFamily="34" charset="0"/>
                  <a:cs typeface="Arial" pitchFamily="34" charset="0"/>
                </a:rPr>
                <a:t>..</a:t>
              </a:r>
              <a:r>
                <a:rPr lang="en-US" sz="2400" dirty="0" smtClean="0">
                  <a:solidFill>
                    <a:schemeClr val="tx1"/>
                  </a:solidFill>
                  <a:latin typeface="Arial" pitchFamily="34" charset="0"/>
                  <a:cs typeface="Arial" pitchFamily="34" charset="0"/>
                </a:rPr>
                <a:t> </a:t>
              </a:r>
              <a:r>
                <a:rPr lang="vi-VN" sz="2400" dirty="0" smtClean="0">
                  <a:solidFill>
                    <a:schemeClr val="tx1"/>
                  </a:solidFill>
                  <a:latin typeface="Arial" pitchFamily="34" charset="0"/>
                  <a:cs typeface="Arial" pitchFamily="34" charset="0"/>
                </a:rPr>
                <a:t>A </a:t>
              </a:r>
              <a:r>
                <a:rPr lang="vi-VN" sz="2400" dirty="0">
                  <a:solidFill>
                    <a:schemeClr val="tx1"/>
                  </a:solidFill>
                  <a:latin typeface="Arial" pitchFamily="34" charset="0"/>
                  <a:cs typeface="Arial" pitchFamily="34" charset="0"/>
                </a:rPr>
                <a:t>militat pentru unificarea limbii române literare (Gramatica românească, 1828</a:t>
              </a:r>
              <a:r>
                <a:rPr lang="vi-VN" sz="2400" dirty="0" smtClean="0">
                  <a:solidFill>
                    <a:schemeClr val="tx1"/>
                  </a:solidFill>
                  <a:latin typeface="Arial" pitchFamily="34" charset="0"/>
                  <a:cs typeface="Arial" pitchFamily="34" charset="0"/>
                </a:rPr>
                <a:t>).</a:t>
              </a:r>
              <a:r>
                <a:rPr lang="en-US" sz="2400" dirty="0" smtClean="0">
                  <a:solidFill>
                    <a:schemeClr val="tx1"/>
                  </a:solidFill>
                  <a:latin typeface="Arial" pitchFamily="34" charset="0"/>
                  <a:cs typeface="Arial" pitchFamily="34" charset="0"/>
                </a:rPr>
                <a:t> </a:t>
              </a:r>
              <a:r>
                <a:rPr lang="vi-VN" sz="2400" dirty="0" smtClean="0">
                  <a:solidFill>
                    <a:schemeClr val="tx1"/>
                  </a:solidFill>
                  <a:latin typeface="Arial" pitchFamily="34" charset="0"/>
                  <a:cs typeface="Arial" pitchFamily="34" charset="0"/>
                </a:rPr>
                <a:t>Preocupări </a:t>
              </a:r>
              <a:r>
                <a:rPr lang="vi-VN" sz="2400" dirty="0">
                  <a:solidFill>
                    <a:schemeClr val="tx1"/>
                  </a:solidFill>
                  <a:latin typeface="Arial" pitchFamily="34" charset="0"/>
                  <a:cs typeface="Arial" pitchFamily="34" charset="0"/>
                </a:rPr>
                <a:t>de natură filosofică și religioasă de inspirație gnostică (Biblicele, 1858; Echilibru între antiteze</a:t>
              </a:r>
              <a:r>
                <a:rPr lang="vi-VN" sz="2400" dirty="0" smtClean="0">
                  <a:solidFill>
                    <a:schemeClr val="tx1"/>
                  </a:solidFill>
                  <a:latin typeface="Arial" pitchFamily="34" charset="0"/>
                  <a:cs typeface="Arial" pitchFamily="34" charset="0"/>
                </a:rPr>
                <a:t>).</a:t>
              </a:r>
              <a:r>
                <a:rPr lang="en-US" sz="2400" dirty="0" smtClean="0">
                  <a:solidFill>
                    <a:schemeClr val="tx1"/>
                  </a:solidFill>
                  <a:latin typeface="Arial" pitchFamily="34" charset="0"/>
                  <a:cs typeface="Arial" pitchFamily="34" charset="0"/>
                </a:rPr>
                <a:t> </a:t>
              </a:r>
              <a:r>
                <a:rPr lang="vi-VN" sz="2400" dirty="0" smtClean="0">
                  <a:solidFill>
                    <a:schemeClr val="tx1"/>
                  </a:solidFill>
                  <a:latin typeface="Arial" pitchFamily="34" charset="0"/>
                  <a:cs typeface="Arial" pitchFamily="34" charset="0"/>
                </a:rPr>
                <a:t>Membru </a:t>
              </a:r>
              <a:r>
                <a:rPr lang="vi-VN" sz="2400" dirty="0">
                  <a:solidFill>
                    <a:schemeClr val="tx1"/>
                  </a:solidFill>
                  <a:latin typeface="Arial" pitchFamily="34" charset="0"/>
                  <a:cs typeface="Arial" pitchFamily="34" charset="0"/>
                </a:rPr>
                <a:t>fondator al Societății Academice Române (Academia Română) și primul președinte al acesteia (1867 - 1870</a:t>
              </a:r>
              <a:r>
                <a:rPr lang="vi-VN"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36" name="Picture 2" descr="C:\Documents and Settings\cmiN\Desktop\romana\img\autori\3\238608286-2057369-500_500.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52267">
            <a:off x="346588" y="3378023"/>
            <a:ext cx="2144011" cy="1910891"/>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7" name="Picture 2" descr="C:\Documents and Settings\cmiN\Desktop\romana\img\autori\3\Ion-Heliade-Radulescu-inainte-de-mutare-foto-Cristina-Nichitus2.jpg"/>
          <p:cNvPicPr>
            <a:picLocks noChangeAspect="1" noChangeArrowheads="1"/>
          </p:cNvPicPr>
          <p:nvPr/>
        </p:nvPicPr>
        <p:blipFill>
          <a:blip r:embed="rId7" cstate="print">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232912" y="1149220"/>
            <a:ext cx="2269160" cy="1940902"/>
          </a:xfrm>
          <a:prstGeom prst="rect">
            <a:avLst/>
          </a:prstGeom>
          <a:solidFill>
            <a:srgbClr val="FFFFFF">
              <a:shade val="85000"/>
            </a:srgbClr>
          </a:solidFill>
          <a:ln w="190500" cap="sq">
            <a:solidFill>
              <a:srgbClr val="FFFFFF"/>
            </a:solidFill>
            <a:miter lim="800000"/>
          </a:ln>
          <a:effectLst>
            <a:outerShdw blurRad="50800" dist="38100" dir="8100000" algn="tr"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5056251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19</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20</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21</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22</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a:solidFill>
                    <a:schemeClr val="tx1"/>
                  </a:solidFill>
                  <a:latin typeface="Arial" pitchFamily="34" charset="0"/>
                  <a:cs typeface="Arial" pitchFamily="34" charset="0"/>
                </a:rPr>
                <a:t>Mihail Kogalniceanu</a:t>
              </a:r>
            </a:p>
            <a:p>
              <a:pPr algn="ctr"/>
              <a:r>
                <a:rPr lang="vi-VN" sz="2400" dirty="0">
                  <a:solidFill>
                    <a:schemeClr val="tx1"/>
                  </a:solidFill>
                  <a:latin typeface="Arial" pitchFamily="34" charset="0"/>
                  <a:cs typeface="Arial" pitchFamily="34" charset="0"/>
                </a:rPr>
                <a:t>Mihail Kogălniceanu (n. 6 septembrie 1817, Iași – d. 20 iunie 1891, Paris) a fost un om politic, gazetar și scriitor român.</a:t>
              </a:r>
            </a:p>
            <a:p>
              <a:pPr algn="ctr"/>
              <a:r>
                <a:rPr lang="vi-VN" sz="2400" dirty="0">
                  <a:solidFill>
                    <a:schemeClr val="tx1"/>
                  </a:solidFill>
                  <a:latin typeface="Arial" pitchFamily="34" charset="0"/>
                  <a:cs typeface="Arial" pitchFamily="34" charset="0"/>
                </a:rPr>
                <a:t>„N-aș schimba săraca Moldovă nici pentru întâiul tron din lume", </a:t>
              </a:r>
              <a:r>
                <a:rPr lang="vi-VN" sz="2400" dirty="0" smtClean="0">
                  <a:solidFill>
                    <a:schemeClr val="tx1"/>
                  </a:solidFill>
                  <a:latin typeface="Arial" pitchFamily="34" charset="0"/>
                  <a:cs typeface="Arial" pitchFamily="34" charset="0"/>
                </a:rPr>
                <a:t>afirm</a:t>
              </a:r>
              <a:r>
                <a:rPr lang="ro-RO" sz="2400" dirty="0">
                  <a:solidFill>
                    <a:schemeClr val="tx1"/>
                  </a:solidFill>
                  <a:latin typeface="Arial" pitchFamily="34" charset="0"/>
                  <a:cs typeface="Arial" pitchFamily="34" charset="0"/>
                </a:rPr>
                <a:t>ă</a:t>
              </a:r>
              <a:r>
                <a:rPr lang="vi-VN" sz="2400" dirty="0" smtClean="0">
                  <a:solidFill>
                    <a:schemeClr val="tx1"/>
                  </a:solidFill>
                  <a:latin typeface="Arial" pitchFamily="34" charset="0"/>
                  <a:cs typeface="Arial" pitchFamily="34" charset="0"/>
                </a:rPr>
                <a:t> </a:t>
              </a:r>
              <a:r>
                <a:rPr lang="vi-VN" sz="2400" dirty="0">
                  <a:solidFill>
                    <a:schemeClr val="tx1"/>
                  </a:solidFill>
                  <a:latin typeface="Arial" pitchFamily="34" charset="0"/>
                  <a:cs typeface="Arial" pitchFamily="34" charset="0"/>
                </a:rPr>
                <a:t>în </a:t>
              </a:r>
              <a:r>
                <a:rPr lang="vi-VN" sz="2400" dirty="0" smtClean="0">
                  <a:solidFill>
                    <a:schemeClr val="tx1"/>
                  </a:solidFill>
                  <a:latin typeface="Arial" pitchFamily="34" charset="0"/>
                  <a:cs typeface="Arial" pitchFamily="34" charset="0"/>
                </a:rPr>
                <a:t>Franța</a:t>
              </a:r>
              <a:r>
                <a:rPr lang="ro-RO"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 </a:t>
              </a:r>
              <a:r>
                <a:rPr lang="vi-VN" sz="2400" dirty="0">
                  <a:solidFill>
                    <a:schemeClr val="tx1"/>
                  </a:solidFill>
                  <a:latin typeface="Arial" pitchFamily="34" charset="0"/>
                  <a:cs typeface="Arial" pitchFamily="34" charset="0"/>
                </a:rPr>
                <a:t>Mihail Kogălniceanu, cel care se considera, pe bună dreptate, „un adevărat fiu al secolului al XIX lea”. A fost istoric, scriitor, ziarist, om politic, prim-ministru și, mai tarziu, ministru de externe. A jucat un rol important în Revoluția de la 1848 și în lupta pentru Unirea Principatelor Române</a:t>
              </a:r>
              <a:r>
                <a:rPr lang="vi-VN"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4099" name="Picture 3" descr="C:\Documents and Settings\cmiN\Desktop\kogalniceanu.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85849" y="1367732"/>
            <a:ext cx="2685952" cy="3721590"/>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187589080"/>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21" presetClass="entr" presetSubtype="1" fill="hold" nodeType="withEffect">
                                  <p:stCondLst>
                                    <p:cond delay="0"/>
                                  </p:stCondLst>
                                  <p:childTnLst>
                                    <p:set>
                                      <p:cBhvr>
                                        <p:cTn id="45" dur="1" fill="hold">
                                          <p:stCondLst>
                                            <p:cond delay="0"/>
                                          </p:stCondLst>
                                        </p:cTn>
                                        <p:tgtEl>
                                          <p:spTgt spid="4099"/>
                                        </p:tgtEl>
                                        <p:attrNameLst>
                                          <p:attrName>style.visibility</p:attrName>
                                        </p:attrNameLst>
                                      </p:cBhvr>
                                      <p:to>
                                        <p:strVal val="visible"/>
                                      </p:to>
                                    </p:set>
                                    <p:animEffect transition="in" filter="wheel(1)">
                                      <p:cBhvr>
                                        <p:cTn id="46" dur="20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19</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20</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21</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22</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400" dirty="0">
                  <a:solidFill>
                    <a:schemeClr val="tx1"/>
                  </a:solidFill>
                  <a:latin typeface="Arial" pitchFamily="34" charset="0"/>
                  <a:cs typeface="Arial" pitchFamily="34" charset="0"/>
                </a:rPr>
                <a:t>Kogalniceanu a fost ales, in Adunarea ad-hoc care a pregatit Unirea, cu 50 de voturi din cele 51 ale marilor proprietari din Dorohoi, participanti la scrutin. Marele orator a fost sufletul acestei adunari in care a rostit 84 de discursuri si interventii; el a fost acela care a prezentat propunerea privind viitoarea organizare a tarii si a sustinut cel dintai realizarea Unirii Principatelor “intr-un singur stat sub numele de Romania</a:t>
              </a:r>
              <a:r>
                <a:rPr lang="ro-RO"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8195" name="Picture 3" descr="C:\Documents and Settings\cmiN\Desktop\romana\img\autori\4\statuia-kogalniceanu.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167488">
            <a:off x="88809" y="1341626"/>
            <a:ext cx="2688195" cy="3712611"/>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22456845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21" presetClass="entr" presetSubtype="1" fill="hold" nodeType="withEffect">
                                  <p:stCondLst>
                                    <p:cond delay="0"/>
                                  </p:stCondLst>
                                  <p:childTnLst>
                                    <p:set>
                                      <p:cBhvr>
                                        <p:cTn id="45" dur="1" fill="hold">
                                          <p:stCondLst>
                                            <p:cond delay="0"/>
                                          </p:stCondLst>
                                        </p:cTn>
                                        <p:tgtEl>
                                          <p:spTgt spid="8195"/>
                                        </p:tgtEl>
                                        <p:attrNameLst>
                                          <p:attrName>style.visibility</p:attrName>
                                        </p:attrNameLst>
                                      </p:cBhvr>
                                      <p:to>
                                        <p:strVal val="visible"/>
                                      </p:to>
                                    </p:set>
                                    <p:animEffect transition="in" filter="wheel(1)">
                                      <p:cBhvr>
                                        <p:cTn id="46" dur="20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21</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22</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23</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24</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400" dirty="0">
                  <a:solidFill>
                    <a:schemeClr val="tx1"/>
                  </a:solidFill>
                  <a:latin typeface="Arial" pitchFamily="34" charset="0"/>
                  <a:cs typeface="Arial" pitchFamily="34" charset="0"/>
                </a:rPr>
                <a:t>Marele orator si-a incheiat discursul pe aceasta tema folosind cuvinte inaltatoare, expresive, destinate sa sensibilizeze auditoriul si sa-l indemne la actiune: “Inima poporului nu se inseala niciodata. Sa ascultam, fratilor, inima poporului nostru, sa ascultam glasul si interesul natiei noastre care ne striga neincetat: Unire si Unire. Sa gandim ca astazi este ziua cea mai mare din veacul nostru, ca astazi nu numai ca scriem, dar facem istoria tarii noastre</a:t>
              </a:r>
              <a:r>
                <a:rPr lang="ro-RO"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36" name="Picture 2" descr="C:\Documents and Settings\cmiN\Desktop\romana\img\autori\4\mihail_kogalniceanu_utexas.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13874">
            <a:off x="201260" y="3021242"/>
            <a:ext cx="2672632" cy="2243028"/>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7" name="Picture 3" descr="C:\Documents and Settings\cmiN\Desktop\romana\img\autori\4\statuia-kogalniceanu.jpg"/>
          <p:cNvPicPr>
            <a:picLocks noChangeAspect="1" noChangeArrowheads="1"/>
          </p:cNvPicPr>
          <p:nvPr/>
        </p:nvPicPr>
        <p:blipFill>
          <a:blip r:embed="rId7">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0924777">
            <a:off x="211199" y="1181548"/>
            <a:ext cx="2257381" cy="2023057"/>
          </a:xfrm>
          <a:prstGeom prst="rect">
            <a:avLst/>
          </a:prstGeom>
          <a:solidFill>
            <a:srgbClr val="FFFFFF">
              <a:shade val="85000"/>
            </a:srgbClr>
          </a:solidFill>
          <a:ln w="190500" cap="sq">
            <a:solidFill>
              <a:srgbClr val="FFFFFF"/>
            </a:solidFill>
            <a:miter lim="800000"/>
          </a:ln>
          <a:effectLst>
            <a:outerShdw blurRad="50800" dist="38100" dir="8100000" algn="tr"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639317866"/>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21</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22</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23</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24</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400" dirty="0">
                  <a:solidFill>
                    <a:schemeClr val="tx1"/>
                  </a:solidFill>
                  <a:latin typeface="Arial" pitchFamily="34" charset="0"/>
                  <a:cs typeface="Arial" pitchFamily="34" charset="0"/>
                </a:rPr>
                <a:t>El este cel care a cerut stabilirea capitalei Principatelor Unite la Bucuresti, dezvoltand o argumentare ireprosabila: “Orasul Bucuresti este de secole facut pentru ca sa fie capitala Romaniei. Aproape de arterul principal al comerciului, al bogatiei Principatelor Unite Dunarea, pe drumul cel mare al Occidentului catre Orient, cu o populatie numeroasa, compacta si eminamente romaneasca, Bucuresti este apoi singurul oras care are elementul cel mai puternic al unei tari – clasa sau starea de mijloc</a:t>
              </a:r>
              <a:r>
                <a:rPr lang="ro-RO"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36" name="Picture 2" descr="C:\Documents and Settings\cmiN\Desktop\romana\img\autori\4\mihail_kogalniceanu_utexas.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13874">
            <a:off x="201260" y="3021242"/>
            <a:ext cx="2672632" cy="2243028"/>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7" name="Picture 3" descr="C:\Documents and Settings\cmiN\Desktop\romana\img\autori\4\statuia-kogalniceanu.jpg"/>
          <p:cNvPicPr>
            <a:picLocks noChangeAspect="1" noChangeArrowheads="1"/>
          </p:cNvPicPr>
          <p:nvPr/>
        </p:nvPicPr>
        <p:blipFill>
          <a:blip r:embed="rId7">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0924777">
            <a:off x="211199" y="1181548"/>
            <a:ext cx="2257381" cy="2023057"/>
          </a:xfrm>
          <a:prstGeom prst="rect">
            <a:avLst/>
          </a:prstGeom>
          <a:solidFill>
            <a:srgbClr val="FFFFFF">
              <a:shade val="85000"/>
            </a:srgbClr>
          </a:solidFill>
          <a:ln w="190500" cap="sq">
            <a:solidFill>
              <a:srgbClr val="FFFFFF"/>
            </a:solidFill>
            <a:miter lim="800000"/>
          </a:ln>
          <a:effectLst>
            <a:outerShdw blurRad="50800" dist="38100" dir="8100000" algn="tr"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58472296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23</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24</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25</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26</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400" dirty="0" smtClean="0">
                  <a:solidFill>
                    <a:schemeClr val="tx1"/>
                  </a:solidFill>
                  <a:latin typeface="Arial" pitchFamily="34" charset="0"/>
                  <a:cs typeface="Arial" pitchFamily="34" charset="0"/>
                </a:rPr>
                <a:t>Nicăierea </a:t>
              </a:r>
              <a:r>
                <a:rPr lang="ro-RO" sz="2400" dirty="0">
                  <a:solidFill>
                    <a:schemeClr val="tx1"/>
                  </a:solidFill>
                  <a:latin typeface="Arial" pitchFamily="34" charset="0"/>
                  <a:cs typeface="Arial" pitchFamily="34" charset="0"/>
                </a:rPr>
                <a:t>in nici-un alt </a:t>
              </a:r>
              <a:r>
                <a:rPr lang="ro-RO" sz="2400" dirty="0" smtClean="0">
                  <a:solidFill>
                    <a:schemeClr val="tx1"/>
                  </a:solidFill>
                  <a:latin typeface="Arial" pitchFamily="34" charset="0"/>
                  <a:cs typeface="Arial" pitchFamily="34" charset="0"/>
                </a:rPr>
                <a:t>oraş </a:t>
              </a:r>
              <a:r>
                <a:rPr lang="ro-RO" sz="2400" dirty="0">
                  <a:solidFill>
                    <a:schemeClr val="tx1"/>
                  </a:solidFill>
                  <a:latin typeface="Arial" pitchFamily="34" charset="0"/>
                  <a:cs typeface="Arial" pitchFamily="34" charset="0"/>
                </a:rPr>
                <a:t>al </a:t>
              </a:r>
              <a:r>
                <a:rPr lang="ro-RO" sz="2400" dirty="0" smtClean="0">
                  <a:solidFill>
                    <a:schemeClr val="tx1"/>
                  </a:solidFill>
                  <a:latin typeface="Arial" pitchFamily="34" charset="0"/>
                  <a:cs typeface="Arial" pitchFamily="34" charset="0"/>
                </a:rPr>
                <a:t>României </a:t>
              </a:r>
              <a:r>
                <a:rPr lang="ro-RO" sz="2400" dirty="0">
                  <a:solidFill>
                    <a:schemeClr val="tx1"/>
                  </a:solidFill>
                  <a:latin typeface="Arial" pitchFamily="34" charset="0"/>
                  <a:cs typeface="Arial" pitchFamily="34" charset="0"/>
                </a:rPr>
                <a:t>nu </a:t>
              </a:r>
              <a:r>
                <a:rPr lang="ro-RO" sz="2400" dirty="0" smtClean="0">
                  <a:solidFill>
                    <a:schemeClr val="tx1"/>
                  </a:solidFill>
                  <a:latin typeface="Arial" pitchFamily="34" charset="0"/>
                  <a:cs typeface="Arial" pitchFamily="34" charset="0"/>
                </a:rPr>
                <a:t>există </a:t>
              </a:r>
              <a:r>
                <a:rPr lang="ro-RO" sz="2400" dirty="0">
                  <a:solidFill>
                    <a:schemeClr val="tx1"/>
                  </a:solidFill>
                  <a:latin typeface="Arial" pitchFamily="34" charset="0"/>
                  <a:cs typeface="Arial" pitchFamily="34" charset="0"/>
                </a:rPr>
                <a:t>un centru de lumini mai mari, un popor cu </a:t>
              </a:r>
              <a:r>
                <a:rPr lang="ro-RO" sz="2400" dirty="0" smtClean="0">
                  <a:solidFill>
                    <a:schemeClr val="tx1"/>
                  </a:solidFill>
                  <a:latin typeface="Arial" pitchFamily="34" charset="0"/>
                  <a:cs typeface="Arial" pitchFamily="34" charset="0"/>
                </a:rPr>
                <a:t>aspiraţiuni </a:t>
              </a:r>
              <a:r>
                <a:rPr lang="ro-RO" sz="2400" dirty="0">
                  <a:solidFill>
                    <a:schemeClr val="tx1"/>
                  </a:solidFill>
                  <a:latin typeface="Arial" pitchFamily="34" charset="0"/>
                  <a:cs typeface="Arial" pitchFamily="34" charset="0"/>
                </a:rPr>
                <a:t>mai </a:t>
              </a:r>
              <a:r>
                <a:rPr lang="ro-RO" sz="2400" dirty="0" smtClean="0">
                  <a:solidFill>
                    <a:schemeClr val="tx1"/>
                  </a:solidFill>
                  <a:latin typeface="Arial" pitchFamily="34" charset="0"/>
                  <a:cs typeface="Arial" pitchFamily="34" charset="0"/>
                </a:rPr>
                <a:t>naţionale şi </a:t>
              </a:r>
              <a:r>
                <a:rPr lang="ro-RO" sz="2400" dirty="0">
                  <a:solidFill>
                    <a:schemeClr val="tx1"/>
                  </a:solidFill>
                  <a:latin typeface="Arial" pitchFamily="34" charset="0"/>
                  <a:cs typeface="Arial" pitchFamily="34" charset="0"/>
                </a:rPr>
                <a:t>mai liberale, un spirit public mai </a:t>
              </a:r>
              <a:r>
                <a:rPr lang="ro-RO" sz="2400" dirty="0" smtClean="0">
                  <a:solidFill>
                    <a:schemeClr val="tx1"/>
                  </a:solidFill>
                  <a:latin typeface="Arial" pitchFamily="34" charset="0"/>
                  <a:cs typeface="Arial" pitchFamily="34" charset="0"/>
                </a:rPr>
                <a:t>neatârnat</a:t>
              </a:r>
              <a:r>
                <a:rPr lang="ro-RO" sz="2400" dirty="0">
                  <a:solidFill>
                    <a:schemeClr val="tx1"/>
                  </a:solidFill>
                  <a:latin typeface="Arial" pitchFamily="34" charset="0"/>
                  <a:cs typeface="Arial" pitchFamily="34" charset="0"/>
                </a:rPr>
                <a:t>. </a:t>
              </a:r>
              <a:r>
                <a:rPr lang="ro-RO" sz="2400" dirty="0" smtClean="0">
                  <a:solidFill>
                    <a:schemeClr val="tx1"/>
                  </a:solidFill>
                  <a:latin typeface="Arial" pitchFamily="34" charset="0"/>
                  <a:cs typeface="Arial" pitchFamily="34" charset="0"/>
                </a:rPr>
                <a:t>Nicăieri </a:t>
              </a:r>
              <a:r>
                <a:rPr lang="ro-RO" sz="2400" dirty="0">
                  <a:solidFill>
                    <a:schemeClr val="tx1"/>
                  </a:solidFill>
                  <a:latin typeface="Arial" pitchFamily="34" charset="0"/>
                  <a:cs typeface="Arial" pitchFamily="34" charset="0"/>
                </a:rPr>
                <a:t>opiniunea </a:t>
              </a:r>
              <a:r>
                <a:rPr lang="ro-RO" sz="2400" dirty="0" smtClean="0">
                  <a:solidFill>
                    <a:schemeClr val="tx1"/>
                  </a:solidFill>
                  <a:latin typeface="Arial" pitchFamily="34" charset="0"/>
                  <a:cs typeface="Arial" pitchFamily="34" charset="0"/>
                </a:rPr>
                <a:t>publică </a:t>
              </a:r>
              <a:r>
                <a:rPr lang="ro-RO" sz="2400" dirty="0">
                  <a:solidFill>
                    <a:schemeClr val="tx1"/>
                  </a:solidFill>
                  <a:latin typeface="Arial" pitchFamily="34" charset="0"/>
                  <a:cs typeface="Arial" pitchFamily="34" charset="0"/>
                </a:rPr>
                <a:t>n-a putut a se dezvolta si a domni mai mult </a:t>
              </a:r>
              <a:r>
                <a:rPr lang="ro-RO" sz="2400" dirty="0" smtClean="0">
                  <a:solidFill>
                    <a:schemeClr val="tx1"/>
                  </a:solidFill>
                  <a:latin typeface="Arial" pitchFamily="34" charset="0"/>
                  <a:cs typeface="Arial" pitchFamily="34" charset="0"/>
                </a:rPr>
                <a:t>decât în Bucureşti”. Mihail </a:t>
              </a:r>
              <a:r>
                <a:rPr lang="ro-RO" sz="2400" dirty="0">
                  <a:solidFill>
                    <a:schemeClr val="tx1"/>
                  </a:solidFill>
                  <a:latin typeface="Arial" pitchFamily="34" charset="0"/>
                  <a:cs typeface="Arial" pitchFamily="34" charset="0"/>
                </a:rPr>
                <a:t>Kogalniceanu a fost numit “Demostene al </a:t>
              </a:r>
              <a:r>
                <a:rPr lang="ro-RO" sz="2400" dirty="0" smtClean="0">
                  <a:solidFill>
                    <a:schemeClr val="tx1"/>
                  </a:solidFill>
                  <a:latin typeface="Arial" pitchFamily="34" charset="0"/>
                  <a:cs typeface="Arial" pitchFamily="34" charset="0"/>
                </a:rPr>
                <a:t>românilor</a:t>
              </a:r>
              <a:r>
                <a:rPr lang="ro-RO" sz="2400" dirty="0">
                  <a:solidFill>
                    <a:schemeClr val="tx1"/>
                  </a:solidFill>
                  <a:latin typeface="Arial" pitchFamily="34" charset="0"/>
                  <a:cs typeface="Arial" pitchFamily="34" charset="0"/>
                </a:rPr>
                <a:t>” de Timotei Cipariu, ceea ce spune extrem de mult despre talentul </a:t>
              </a:r>
              <a:r>
                <a:rPr lang="ro-RO" sz="2400" dirty="0" smtClean="0">
                  <a:solidFill>
                    <a:schemeClr val="tx1"/>
                  </a:solidFill>
                  <a:latin typeface="Arial" pitchFamily="34" charset="0"/>
                  <a:cs typeface="Arial" pitchFamily="34" charset="0"/>
                </a:rPr>
                <a:t>său </a:t>
              </a:r>
              <a:r>
                <a:rPr lang="ro-RO" sz="2400" dirty="0">
                  <a:solidFill>
                    <a:schemeClr val="tx1"/>
                  </a:solidFill>
                  <a:latin typeface="Arial" pitchFamily="34" charset="0"/>
                  <a:cs typeface="Arial" pitchFamily="34" charset="0"/>
                </a:rPr>
                <a:t>oratoric. </a:t>
              </a:r>
              <a:r>
                <a:rPr lang="ro-RO" sz="2400" dirty="0" smtClean="0">
                  <a:solidFill>
                    <a:schemeClr val="tx1"/>
                  </a:solidFill>
                  <a:latin typeface="Arial" pitchFamily="34" charset="0"/>
                  <a:cs typeface="Arial" pitchFamily="34" charset="0"/>
                </a:rPr>
                <a:t>Intr-adevăr</a:t>
              </a:r>
              <a:r>
                <a:rPr lang="ro-RO" sz="2400" dirty="0">
                  <a:solidFill>
                    <a:schemeClr val="tx1"/>
                  </a:solidFill>
                  <a:latin typeface="Arial" pitchFamily="34" charset="0"/>
                  <a:cs typeface="Arial" pitchFamily="34" charset="0"/>
                </a:rPr>
                <a:t>, este unanim recunoscut </a:t>
              </a:r>
              <a:r>
                <a:rPr lang="ro-RO" sz="2400" dirty="0" smtClean="0">
                  <a:solidFill>
                    <a:schemeClr val="tx1"/>
                  </a:solidFill>
                  <a:latin typeface="Arial" pitchFamily="34" charset="0"/>
                  <a:cs typeface="Arial" pitchFamily="34" charset="0"/>
                </a:rPr>
                <a:t>că </a:t>
              </a:r>
              <a:r>
                <a:rPr lang="ro-RO" sz="2400" dirty="0">
                  <a:solidFill>
                    <a:schemeClr val="tx1"/>
                  </a:solidFill>
                  <a:latin typeface="Arial" pitchFamily="34" charset="0"/>
                  <a:cs typeface="Arial" pitchFamily="34" charset="0"/>
                </a:rPr>
                <a:t>el a fost unul dintre marii </a:t>
              </a:r>
              <a:r>
                <a:rPr lang="ro-RO" sz="2400" dirty="0" smtClean="0">
                  <a:solidFill>
                    <a:schemeClr val="tx1"/>
                  </a:solidFill>
                  <a:latin typeface="Arial" pitchFamily="34" charset="0"/>
                  <a:cs typeface="Arial" pitchFamily="34" charset="0"/>
                </a:rPr>
                <a:t>noştri </a:t>
              </a:r>
              <a:r>
                <a:rPr lang="ro-RO" sz="2400" dirty="0">
                  <a:solidFill>
                    <a:schemeClr val="tx1"/>
                  </a:solidFill>
                  <a:latin typeface="Arial" pitchFamily="34" charset="0"/>
                  <a:cs typeface="Arial" pitchFamily="34" charset="0"/>
                </a:rPr>
                <a:t>oratori</a:t>
              </a:r>
              <a:r>
                <a:rPr lang="ro-RO"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36" name="Picture 2" descr="C:\Documents and Settings\cmiN\Desktop\romana\img\autori\4\mihail_kogalniceanu_utexas.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13874">
            <a:off x="201260" y="3021242"/>
            <a:ext cx="2672632" cy="2243028"/>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7" name="Picture 3" descr="C:\Documents and Settings\cmiN\Desktop\romana\img\autori\4\statuia-kogalniceanu.jpg"/>
          <p:cNvPicPr>
            <a:picLocks noChangeAspect="1" noChangeArrowheads="1"/>
          </p:cNvPicPr>
          <p:nvPr/>
        </p:nvPicPr>
        <p:blipFill>
          <a:blip r:embed="rId7">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0924777">
            <a:off x="211199" y="1181548"/>
            <a:ext cx="2257381" cy="2023057"/>
          </a:xfrm>
          <a:prstGeom prst="rect">
            <a:avLst/>
          </a:prstGeom>
          <a:solidFill>
            <a:srgbClr val="FFFFFF">
              <a:shade val="85000"/>
            </a:srgbClr>
          </a:solidFill>
          <a:ln w="190500" cap="sq">
            <a:solidFill>
              <a:srgbClr val="FFFFFF"/>
            </a:solidFill>
            <a:miter lim="800000"/>
          </a:ln>
          <a:effectLst>
            <a:outerShdw blurRad="50800" dist="38100" dir="8100000" algn="tr"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467427519"/>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23</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24</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25</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26</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400" dirty="0">
                  <a:solidFill>
                    <a:schemeClr val="tx1"/>
                  </a:solidFill>
                  <a:latin typeface="Arial" pitchFamily="34" charset="0"/>
                  <a:cs typeface="Arial" pitchFamily="34" charset="0"/>
                </a:rPr>
                <a:t>Nu numai </a:t>
              </a:r>
              <a:r>
                <a:rPr lang="ro-RO" sz="2400" dirty="0" smtClean="0">
                  <a:solidFill>
                    <a:schemeClr val="tx1"/>
                  </a:solidFill>
                  <a:latin typeface="Arial" pitchFamily="34" charset="0"/>
                  <a:cs typeface="Arial" pitchFamily="34" charset="0"/>
                </a:rPr>
                <a:t>că </a:t>
              </a:r>
              <a:r>
                <a:rPr lang="ro-RO" sz="2400" dirty="0">
                  <a:solidFill>
                    <a:schemeClr val="tx1"/>
                  </a:solidFill>
                  <a:latin typeface="Arial" pitchFamily="34" charset="0"/>
                  <a:cs typeface="Arial" pitchFamily="34" charset="0"/>
                </a:rPr>
                <a:t>a rostit un </a:t>
              </a:r>
              <a:r>
                <a:rPr lang="ro-RO" sz="2400" dirty="0" smtClean="0">
                  <a:solidFill>
                    <a:schemeClr val="tx1"/>
                  </a:solidFill>
                  <a:latin typeface="Arial" pitchFamily="34" charset="0"/>
                  <a:cs typeface="Arial" pitchFamily="34" charset="0"/>
                </a:rPr>
                <a:t>număr </a:t>
              </a:r>
              <a:r>
                <a:rPr lang="ro-RO" sz="2400" dirty="0">
                  <a:solidFill>
                    <a:schemeClr val="tx1"/>
                  </a:solidFill>
                  <a:latin typeface="Arial" pitchFamily="34" charset="0"/>
                  <a:cs typeface="Arial" pitchFamily="34" charset="0"/>
                </a:rPr>
                <a:t>impresionant de discursuri, dar </a:t>
              </a:r>
              <a:r>
                <a:rPr lang="ro-RO" sz="2400" dirty="0" smtClean="0">
                  <a:solidFill>
                    <a:schemeClr val="tx1"/>
                  </a:solidFill>
                  <a:latin typeface="Arial" pitchFamily="34" charset="0"/>
                  <a:cs typeface="Arial" pitchFamily="34" charset="0"/>
                </a:rPr>
                <a:t>conţinutul </a:t>
              </a:r>
              <a:r>
                <a:rPr lang="ro-RO" sz="2400" dirty="0">
                  <a:solidFill>
                    <a:schemeClr val="tx1"/>
                  </a:solidFill>
                  <a:latin typeface="Arial" pitchFamily="34" charset="0"/>
                  <a:cs typeface="Arial" pitchFamily="34" charset="0"/>
                </a:rPr>
                <a:t>lor era plin de idei valoroase, iar forma </a:t>
              </a:r>
              <a:r>
                <a:rPr lang="ro-RO" sz="2400" dirty="0" smtClean="0">
                  <a:solidFill>
                    <a:schemeClr val="tx1"/>
                  </a:solidFill>
                  <a:latin typeface="Arial" pitchFamily="34" charset="0"/>
                  <a:cs typeface="Arial" pitchFamily="34" charset="0"/>
                </a:rPr>
                <a:t>atrăgătoare</a:t>
              </a:r>
              <a:r>
                <a:rPr lang="ro-RO" sz="2400" dirty="0">
                  <a:solidFill>
                    <a:schemeClr val="tx1"/>
                  </a:solidFill>
                  <a:latin typeface="Arial" pitchFamily="34" charset="0"/>
                  <a:cs typeface="Arial" pitchFamily="34" charset="0"/>
                </a:rPr>
                <a:t>, </a:t>
              </a:r>
              <a:r>
                <a:rPr lang="ro-RO" sz="2400" dirty="0" smtClean="0">
                  <a:solidFill>
                    <a:schemeClr val="tx1"/>
                  </a:solidFill>
                  <a:latin typeface="Arial" pitchFamily="34" charset="0"/>
                  <a:cs typeface="Arial" pitchFamily="34" charset="0"/>
                </a:rPr>
                <a:t>frumoasă, sensibilă, capabilă să </a:t>
              </a:r>
              <a:r>
                <a:rPr lang="ro-RO" sz="2400" dirty="0">
                  <a:solidFill>
                    <a:schemeClr val="tx1"/>
                  </a:solidFill>
                  <a:latin typeface="Arial" pitchFamily="34" charset="0"/>
                  <a:cs typeface="Arial" pitchFamily="34" charset="0"/>
                </a:rPr>
                <a:t>captiveze, </a:t>
              </a:r>
              <a:r>
                <a:rPr lang="ro-RO" sz="2400" dirty="0" smtClean="0">
                  <a:solidFill>
                    <a:schemeClr val="tx1"/>
                  </a:solidFill>
                  <a:latin typeface="Arial" pitchFamily="34" charset="0"/>
                  <a:cs typeface="Arial" pitchFamily="34" charset="0"/>
                </a:rPr>
                <a:t>să mişte</a:t>
              </a:r>
              <a:r>
                <a:rPr lang="ro-RO" sz="2400" dirty="0">
                  <a:solidFill>
                    <a:schemeClr val="tx1"/>
                  </a:solidFill>
                  <a:latin typeface="Arial" pitchFamily="34" charset="0"/>
                  <a:cs typeface="Arial" pitchFamily="34" charset="0"/>
                </a:rPr>
                <a:t>, </a:t>
              </a:r>
              <a:r>
                <a:rPr lang="ro-RO" sz="2400" dirty="0" smtClean="0">
                  <a:solidFill>
                    <a:schemeClr val="tx1"/>
                  </a:solidFill>
                  <a:latin typeface="Arial" pitchFamily="34" charset="0"/>
                  <a:cs typeface="Arial" pitchFamily="34" charset="0"/>
                </a:rPr>
                <a:t>să îndemne </a:t>
              </a:r>
              <a:r>
                <a:rPr lang="ro-RO" sz="2400" dirty="0">
                  <a:solidFill>
                    <a:schemeClr val="tx1"/>
                  </a:solidFill>
                  <a:latin typeface="Arial" pitchFamily="34" charset="0"/>
                  <a:cs typeface="Arial" pitchFamily="34" charset="0"/>
                </a:rPr>
                <a:t>la </a:t>
              </a:r>
              <a:r>
                <a:rPr lang="ro-RO" sz="2400" dirty="0" smtClean="0">
                  <a:solidFill>
                    <a:schemeClr val="tx1"/>
                  </a:solidFill>
                  <a:latin typeface="Arial" pitchFamily="34" charset="0"/>
                  <a:cs typeface="Arial" pitchFamily="34" charset="0"/>
                </a:rPr>
                <a:t>acţiune</a:t>
              </a:r>
              <a:r>
                <a:rPr lang="ro-RO" sz="2400" dirty="0">
                  <a:solidFill>
                    <a:schemeClr val="tx1"/>
                  </a:solidFill>
                  <a:latin typeface="Arial" pitchFamily="34" charset="0"/>
                  <a:cs typeface="Arial" pitchFamily="34" charset="0"/>
                </a:rPr>
                <a:t>.</a:t>
              </a:r>
            </a:p>
            <a:p>
              <a:pPr algn="ctr"/>
              <a:r>
                <a:rPr lang="ro-RO" sz="2400" dirty="0">
                  <a:solidFill>
                    <a:schemeClr val="tx1"/>
                  </a:solidFill>
                  <a:latin typeface="Arial" pitchFamily="34" charset="0"/>
                  <a:cs typeface="Arial" pitchFamily="34" charset="0"/>
                </a:rPr>
                <a:t>George Calinescu scrie </a:t>
              </a:r>
              <a:r>
                <a:rPr lang="ro-RO" sz="2400" dirty="0" smtClean="0">
                  <a:solidFill>
                    <a:schemeClr val="tx1"/>
                  </a:solidFill>
                  <a:latin typeface="Arial" pitchFamily="34" charset="0"/>
                  <a:cs typeface="Arial" pitchFamily="34" charset="0"/>
                </a:rPr>
                <a:t>că în </a:t>
              </a:r>
              <a:r>
                <a:rPr lang="ro-RO" sz="2400" dirty="0">
                  <a:solidFill>
                    <a:schemeClr val="tx1"/>
                  </a:solidFill>
                  <a:latin typeface="Arial" pitchFamily="34" charset="0"/>
                  <a:cs typeface="Arial" pitchFamily="34" charset="0"/>
                </a:rPr>
                <a:t>discursurile lui Kogalniceanu se </a:t>
              </a:r>
              <a:r>
                <a:rPr lang="ro-RO" sz="2400" dirty="0" smtClean="0">
                  <a:solidFill>
                    <a:schemeClr val="tx1"/>
                  </a:solidFill>
                  <a:latin typeface="Arial" pitchFamily="34" charset="0"/>
                  <a:cs typeface="Arial" pitchFamily="34" charset="0"/>
                </a:rPr>
                <a:t>găsesc </a:t>
              </a:r>
              <a:r>
                <a:rPr lang="ro-RO" sz="2400" dirty="0">
                  <a:solidFill>
                    <a:schemeClr val="tx1"/>
                  </a:solidFill>
                  <a:latin typeface="Arial" pitchFamily="34" charset="0"/>
                  <a:cs typeface="Arial" pitchFamily="34" charset="0"/>
                </a:rPr>
                <a:t>daruri de </a:t>
              </a:r>
              <a:r>
                <a:rPr lang="ro-RO" sz="2400" dirty="0" smtClean="0">
                  <a:solidFill>
                    <a:schemeClr val="tx1"/>
                  </a:solidFill>
                  <a:latin typeface="Arial" pitchFamily="34" charset="0"/>
                  <a:cs typeface="Arial" pitchFamily="34" charset="0"/>
                </a:rPr>
                <a:t>compoziţie şi </a:t>
              </a:r>
              <a:r>
                <a:rPr lang="ro-RO" sz="2400" dirty="0">
                  <a:solidFill>
                    <a:schemeClr val="tx1"/>
                  </a:solidFill>
                  <a:latin typeface="Arial" pitchFamily="34" charset="0"/>
                  <a:cs typeface="Arial" pitchFamily="34" charset="0"/>
                </a:rPr>
                <a:t>de claritate, </a:t>
              </a:r>
              <a:r>
                <a:rPr lang="ro-RO" sz="2400" dirty="0" smtClean="0">
                  <a:solidFill>
                    <a:schemeClr val="tx1"/>
                  </a:solidFill>
                  <a:latin typeface="Arial" pitchFamily="34" charset="0"/>
                  <a:cs typeface="Arial" pitchFamily="34" charset="0"/>
                </a:rPr>
                <a:t>şi dă </a:t>
              </a:r>
              <a:r>
                <a:rPr lang="ro-RO" sz="2400" dirty="0">
                  <a:solidFill>
                    <a:schemeClr val="tx1"/>
                  </a:solidFill>
                  <a:latin typeface="Arial" pitchFamily="34" charset="0"/>
                  <a:cs typeface="Arial" pitchFamily="34" charset="0"/>
                </a:rPr>
                <a:t>ca exemplu </a:t>
              </a:r>
              <a:r>
                <a:rPr lang="ro-RO" sz="2400" dirty="0" smtClean="0">
                  <a:solidFill>
                    <a:schemeClr val="tx1"/>
                  </a:solidFill>
                  <a:latin typeface="Arial" pitchFamily="34" charset="0"/>
                  <a:cs typeface="Arial" pitchFamily="34" charset="0"/>
                </a:rPr>
                <a:t>cuvântul </a:t>
              </a:r>
              <a:r>
                <a:rPr lang="ro-RO" sz="2400" dirty="0">
                  <a:solidFill>
                    <a:schemeClr val="tx1"/>
                  </a:solidFill>
                  <a:latin typeface="Arial" pitchFamily="34" charset="0"/>
                  <a:cs typeface="Arial" pitchFamily="34" charset="0"/>
                </a:rPr>
                <a:t>marelui orator la Academia Mihaileana din 24 ianuarie 1843</a:t>
              </a:r>
              <a:r>
                <a:rPr lang="ro-RO"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36" name="Picture 2" descr="C:\Documents and Settings\cmiN\Desktop\romana\img\autori\4\mihail_kogalniceanu_utexas.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13874">
            <a:off x="201260" y="3021242"/>
            <a:ext cx="2672632" cy="2243028"/>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7" name="Picture 3" descr="C:\Documents and Settings\cmiN\Desktop\romana\img\autori\4\statuia-kogalniceanu.jpg"/>
          <p:cNvPicPr>
            <a:picLocks noChangeAspect="1" noChangeArrowheads="1"/>
          </p:cNvPicPr>
          <p:nvPr/>
        </p:nvPicPr>
        <p:blipFill>
          <a:blip r:embed="rId7">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0924777">
            <a:off x="211199" y="1181548"/>
            <a:ext cx="2257381" cy="2023057"/>
          </a:xfrm>
          <a:prstGeom prst="rect">
            <a:avLst/>
          </a:prstGeom>
          <a:solidFill>
            <a:srgbClr val="FFFFFF">
              <a:shade val="85000"/>
            </a:srgbClr>
          </a:solidFill>
          <a:ln w="190500" cap="sq">
            <a:solidFill>
              <a:srgbClr val="FFFFFF"/>
            </a:solidFill>
            <a:miter lim="800000"/>
          </a:ln>
          <a:effectLst>
            <a:outerShdw blurRad="50800" dist="38100" dir="8100000" algn="tr"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405042300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25</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26</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27</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28</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400" dirty="0">
                  <a:solidFill>
                    <a:schemeClr val="tx1"/>
                  </a:solidFill>
                  <a:latin typeface="Arial" pitchFamily="34" charset="0"/>
                  <a:cs typeface="Arial" pitchFamily="34" charset="0"/>
                </a:rPr>
                <a:t>De asemenea, </a:t>
              </a:r>
              <a:r>
                <a:rPr lang="ro-RO" sz="2400" dirty="0" smtClean="0">
                  <a:solidFill>
                    <a:schemeClr val="tx1"/>
                  </a:solidFill>
                  <a:latin typeface="Arial" pitchFamily="34" charset="0"/>
                  <a:cs typeface="Arial" pitchFamily="34" charset="0"/>
                </a:rPr>
                <a:t>Călinescu arată că </a:t>
              </a:r>
              <a:r>
                <a:rPr lang="ro-RO" sz="2400" dirty="0">
                  <a:solidFill>
                    <a:schemeClr val="tx1"/>
                  </a:solidFill>
                  <a:latin typeface="Arial" pitchFamily="34" charset="0"/>
                  <a:cs typeface="Arial" pitchFamily="34" charset="0"/>
                </a:rPr>
                <a:t>“oratoria lui </a:t>
              </a:r>
              <a:r>
                <a:rPr lang="ro-RO" sz="2400" dirty="0" smtClean="0">
                  <a:solidFill>
                    <a:schemeClr val="tx1"/>
                  </a:solidFill>
                  <a:latin typeface="Arial" pitchFamily="34" charset="0"/>
                  <a:cs typeface="Arial" pitchFamily="34" charset="0"/>
                </a:rPr>
                <a:t>Kogălniceanu </a:t>
              </a:r>
              <a:r>
                <a:rPr lang="ro-RO" sz="2400" dirty="0">
                  <a:solidFill>
                    <a:schemeClr val="tx1"/>
                  </a:solidFill>
                  <a:latin typeface="Arial" pitchFamily="34" charset="0"/>
                  <a:cs typeface="Arial" pitchFamily="34" charset="0"/>
                </a:rPr>
                <a:t>se </a:t>
              </a:r>
              <a:r>
                <a:rPr lang="ro-RO" sz="2400" dirty="0" smtClean="0">
                  <a:solidFill>
                    <a:schemeClr val="tx1"/>
                  </a:solidFill>
                  <a:latin typeface="Arial" pitchFamily="34" charset="0"/>
                  <a:cs typeface="Arial" pitchFamily="34" charset="0"/>
                </a:rPr>
                <a:t>caracterizează </a:t>
              </a:r>
              <a:r>
                <a:rPr lang="ro-RO" sz="2400" dirty="0">
                  <a:solidFill>
                    <a:schemeClr val="tx1"/>
                  </a:solidFill>
                  <a:latin typeface="Arial" pitchFamily="34" charset="0"/>
                  <a:cs typeface="Arial" pitchFamily="34" charset="0"/>
                </a:rPr>
                <a:t>printr-o mare </a:t>
              </a:r>
              <a:r>
                <a:rPr lang="ro-RO" sz="2400" dirty="0" smtClean="0">
                  <a:solidFill>
                    <a:schemeClr val="tx1"/>
                  </a:solidFill>
                  <a:latin typeface="Arial" pitchFamily="34" charset="0"/>
                  <a:cs typeface="Arial" pitchFamily="34" charset="0"/>
                </a:rPr>
                <a:t>franchetă </a:t>
              </a:r>
              <a:r>
                <a:rPr lang="ro-RO" sz="2400" dirty="0">
                  <a:solidFill>
                    <a:schemeClr val="tx1"/>
                  </a:solidFill>
                  <a:latin typeface="Arial" pitchFamily="34" charset="0"/>
                  <a:cs typeface="Arial" pitchFamily="34" charset="0"/>
                </a:rPr>
                <a:t>î</a:t>
              </a:r>
              <a:r>
                <a:rPr lang="ro-RO" sz="2400" dirty="0" smtClean="0">
                  <a:solidFill>
                    <a:schemeClr val="tx1"/>
                  </a:solidFill>
                  <a:latin typeface="Arial" pitchFamily="34" charset="0"/>
                  <a:cs typeface="Arial" pitchFamily="34" charset="0"/>
                </a:rPr>
                <a:t>n </a:t>
              </a:r>
              <a:r>
                <a:rPr lang="ro-RO" sz="2400" dirty="0">
                  <a:solidFill>
                    <a:schemeClr val="tx1"/>
                  </a:solidFill>
                  <a:latin typeface="Arial" pitchFamily="34" charset="0"/>
                  <a:cs typeface="Arial" pitchFamily="34" charset="0"/>
                </a:rPr>
                <a:t>expresie prin ton discret, dar si autoritar, plin de umor, cu definirea </a:t>
              </a:r>
              <a:r>
                <a:rPr lang="ro-RO" sz="2400" dirty="0" smtClean="0">
                  <a:solidFill>
                    <a:schemeClr val="tx1"/>
                  </a:solidFill>
                  <a:latin typeface="Arial" pitchFamily="34" charset="0"/>
                  <a:cs typeface="Arial" pitchFamily="34" charset="0"/>
                </a:rPr>
                <a:t>plastică </a:t>
              </a:r>
              <a:r>
                <a:rPr lang="ro-RO" sz="2400" dirty="0">
                  <a:solidFill>
                    <a:schemeClr val="tx1"/>
                  </a:solidFill>
                  <a:latin typeface="Arial" pitchFamily="34" charset="0"/>
                  <a:cs typeface="Arial" pitchFamily="34" charset="0"/>
                </a:rPr>
                <a:t>a </a:t>
              </a:r>
              <a:r>
                <a:rPr lang="ro-RO" sz="2400" dirty="0" smtClean="0">
                  <a:solidFill>
                    <a:schemeClr val="tx1"/>
                  </a:solidFill>
                  <a:latin typeface="Arial" pitchFamily="34" charset="0"/>
                  <a:cs typeface="Arial" pitchFamily="34" charset="0"/>
                </a:rPr>
                <a:t>situaţiilor</a:t>
              </a:r>
              <a:r>
                <a:rPr lang="ro-RO" sz="2400" dirty="0">
                  <a:solidFill>
                    <a:schemeClr val="tx1"/>
                  </a:solidFill>
                  <a:latin typeface="Arial" pitchFamily="34" charset="0"/>
                  <a:cs typeface="Arial" pitchFamily="34" charset="0"/>
                </a:rPr>
                <a:t>, </a:t>
              </a:r>
              <a:r>
                <a:rPr lang="ro-RO" sz="2400" dirty="0" smtClean="0">
                  <a:solidFill>
                    <a:schemeClr val="tx1"/>
                  </a:solidFill>
                  <a:latin typeface="Arial" pitchFamily="34" charset="0"/>
                  <a:cs typeface="Arial" pitchFamily="34" charset="0"/>
                </a:rPr>
                <a:t>ajutată cateodată </a:t>
              </a:r>
              <a:r>
                <a:rPr lang="ro-RO" sz="2400" dirty="0">
                  <a:solidFill>
                    <a:schemeClr val="tx1"/>
                  </a:solidFill>
                  <a:latin typeface="Arial" pitchFamily="34" charset="0"/>
                  <a:cs typeface="Arial" pitchFamily="34" charset="0"/>
                </a:rPr>
                <a:t>prin </a:t>
              </a:r>
              <a:r>
                <a:rPr lang="ro-RO" sz="2400" dirty="0" smtClean="0">
                  <a:solidFill>
                    <a:schemeClr val="tx1"/>
                  </a:solidFill>
                  <a:latin typeface="Arial" pitchFamily="34" charset="0"/>
                  <a:cs typeface="Arial" pitchFamily="34" charset="0"/>
                </a:rPr>
                <a:t>gest”</a:t>
              </a:r>
              <a:r>
                <a:rPr lang="en-US" sz="2400" dirty="0" smtClean="0">
                  <a:solidFill>
                    <a:schemeClr val="tx1"/>
                  </a:solidFill>
                  <a:latin typeface="Arial" pitchFamily="34" charset="0"/>
                  <a:cs typeface="Arial" pitchFamily="34" charset="0"/>
                </a:rPr>
                <a:t> --</a:t>
              </a:r>
              <a:r>
                <a:rPr lang="ro-RO" sz="2400" dirty="0" smtClean="0">
                  <a:solidFill>
                    <a:schemeClr val="tx1"/>
                  </a:solidFill>
                  <a:latin typeface="Arial" pitchFamily="34" charset="0"/>
                  <a:cs typeface="Arial" pitchFamily="34" charset="0"/>
                </a:rPr>
                <a:t>Marele </a:t>
              </a:r>
              <a:r>
                <a:rPr lang="ro-RO" sz="2400" dirty="0">
                  <a:solidFill>
                    <a:schemeClr val="tx1"/>
                  </a:solidFill>
                  <a:latin typeface="Arial" pitchFamily="34" charset="0"/>
                  <a:cs typeface="Arial" pitchFamily="34" charset="0"/>
                </a:rPr>
                <a:t>critic </a:t>
              </a:r>
              <a:r>
                <a:rPr lang="ro-RO" sz="2400" dirty="0" smtClean="0">
                  <a:solidFill>
                    <a:schemeClr val="tx1"/>
                  </a:solidFill>
                  <a:latin typeface="Arial" pitchFamily="34" charset="0"/>
                  <a:cs typeface="Arial" pitchFamily="34" charset="0"/>
                </a:rPr>
                <a:t>red</a:t>
              </a:r>
              <a:r>
                <a:rPr lang="ro-RO" sz="2400" dirty="0">
                  <a:solidFill>
                    <a:schemeClr val="tx1"/>
                  </a:solidFill>
                  <a:latin typeface="Arial" pitchFamily="34" charset="0"/>
                  <a:cs typeface="Arial" pitchFamily="34" charset="0"/>
                </a:rPr>
                <a:t>ă</a:t>
              </a:r>
              <a:r>
                <a:rPr lang="ro-RO" sz="2400" dirty="0" smtClean="0">
                  <a:solidFill>
                    <a:schemeClr val="tx1"/>
                  </a:solidFill>
                  <a:latin typeface="Arial" pitchFamily="34" charset="0"/>
                  <a:cs typeface="Arial" pitchFamily="34" charset="0"/>
                </a:rPr>
                <a:t> câteva </a:t>
              </a:r>
              <a:r>
                <a:rPr lang="ro-RO" sz="2400" dirty="0">
                  <a:solidFill>
                    <a:schemeClr val="tx1"/>
                  </a:solidFill>
                  <a:latin typeface="Arial" pitchFamily="34" charset="0"/>
                  <a:cs typeface="Arial" pitchFamily="34" charset="0"/>
                </a:rPr>
                <a:t>expresii de-ale oratorului: “Am violat legea dar am </a:t>
              </a:r>
              <a:r>
                <a:rPr lang="ro-RO" sz="2400" dirty="0" smtClean="0">
                  <a:solidFill>
                    <a:schemeClr val="tx1"/>
                  </a:solidFill>
                  <a:latin typeface="Arial" pitchFamily="34" charset="0"/>
                  <a:cs typeface="Arial" pitchFamily="34" charset="0"/>
                </a:rPr>
                <a:t>scăpat ţara”; </a:t>
              </a:r>
              <a:r>
                <a:rPr lang="ro-RO" sz="2400" dirty="0">
                  <a:solidFill>
                    <a:schemeClr val="tx1"/>
                  </a:solidFill>
                  <a:latin typeface="Arial" pitchFamily="34" charset="0"/>
                  <a:cs typeface="Arial" pitchFamily="34" charset="0"/>
                </a:rPr>
                <a:t>“</a:t>
              </a:r>
              <a:r>
                <a:rPr lang="ro-RO" sz="2400" dirty="0" smtClean="0">
                  <a:solidFill>
                    <a:schemeClr val="tx1"/>
                  </a:solidFill>
                  <a:latin typeface="Arial" pitchFamily="34" charset="0"/>
                  <a:cs typeface="Arial" pitchFamily="34" charset="0"/>
                </a:rPr>
                <a:t>Să mă trăznească </a:t>
              </a:r>
              <a:r>
                <a:rPr lang="ro-RO" sz="2400" dirty="0">
                  <a:solidFill>
                    <a:schemeClr val="tx1"/>
                  </a:solidFill>
                  <a:latin typeface="Arial" pitchFamily="34" charset="0"/>
                  <a:cs typeface="Arial" pitchFamily="34" charset="0"/>
                </a:rPr>
                <a:t>Dumnezeu, mai </a:t>
              </a:r>
              <a:r>
                <a:rPr lang="ro-RO" sz="2400" dirty="0" smtClean="0">
                  <a:solidFill>
                    <a:schemeClr val="tx1"/>
                  </a:solidFill>
                  <a:latin typeface="Arial" pitchFamily="34" charset="0"/>
                  <a:cs typeface="Arial" pitchFamily="34" charset="0"/>
                </a:rPr>
                <a:t>înainte </a:t>
              </a:r>
              <a:r>
                <a:rPr lang="ro-RO" sz="2400" dirty="0">
                  <a:solidFill>
                    <a:schemeClr val="tx1"/>
                  </a:solidFill>
                  <a:latin typeface="Arial" pitchFamily="34" charset="0"/>
                  <a:cs typeface="Arial" pitchFamily="34" charset="0"/>
                </a:rPr>
                <a:t>de a conspira contra regimului”. </a:t>
              </a:r>
              <a:r>
                <a:rPr lang="ro-RO" sz="2400" dirty="0" smtClean="0">
                  <a:solidFill>
                    <a:schemeClr val="tx1"/>
                  </a:solidFill>
                  <a:latin typeface="Arial" pitchFamily="34" charset="0"/>
                  <a:cs typeface="Arial" pitchFamily="34" charset="0"/>
                </a:rPr>
                <a:t>Kogălniceanu </a:t>
              </a:r>
              <a:r>
                <a:rPr lang="ro-RO" sz="2400" dirty="0">
                  <a:solidFill>
                    <a:schemeClr val="tx1"/>
                  </a:solidFill>
                  <a:latin typeface="Arial" pitchFamily="34" charset="0"/>
                  <a:cs typeface="Arial" pitchFamily="34" charset="0"/>
                </a:rPr>
                <a:t>a creat metafore oratorice ca aceea despre transfugi </a:t>
              </a:r>
              <a:r>
                <a:rPr lang="ro-RO" sz="2400" dirty="0" smtClean="0">
                  <a:solidFill>
                    <a:schemeClr val="tx1"/>
                  </a:solidFill>
                  <a:latin typeface="Arial" pitchFamily="34" charset="0"/>
                  <a:cs typeface="Arial" pitchFamily="34" charset="0"/>
                </a:rPr>
                <a:t>numiţi </a:t>
              </a:r>
              <a:r>
                <a:rPr lang="ro-RO" sz="2400" dirty="0">
                  <a:solidFill>
                    <a:schemeClr val="tx1"/>
                  </a:solidFill>
                  <a:latin typeface="Arial" pitchFamily="34" charset="0"/>
                  <a:cs typeface="Arial" pitchFamily="34" charset="0"/>
                </a:rPr>
                <a:t>“fluturi </a:t>
              </a:r>
              <a:r>
                <a:rPr lang="ro-RO" sz="2400" dirty="0" smtClean="0">
                  <a:solidFill>
                    <a:schemeClr val="tx1"/>
                  </a:solidFill>
                  <a:latin typeface="Arial" pitchFamily="34" charset="0"/>
                  <a:cs typeface="Arial" pitchFamily="34" charset="0"/>
                </a:rPr>
                <a:t>politici</a:t>
              </a:r>
              <a:r>
                <a:rPr lang="en-US"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36" name="Picture 2" descr="C:\Documents and Settings\cmiN\Desktop\romana\img\autori\4\mihail_kogalniceanu_utexas.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13874">
            <a:off x="201260" y="3021242"/>
            <a:ext cx="2672632" cy="2243028"/>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7" name="Picture 3" descr="C:\Documents and Settings\cmiN\Desktop\romana\img\autori\4\statuia-kogalniceanu.jpg"/>
          <p:cNvPicPr>
            <a:picLocks noChangeAspect="1" noChangeArrowheads="1"/>
          </p:cNvPicPr>
          <p:nvPr/>
        </p:nvPicPr>
        <p:blipFill>
          <a:blip r:embed="rId7">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0924777">
            <a:off x="211199" y="1181548"/>
            <a:ext cx="2257381" cy="2023057"/>
          </a:xfrm>
          <a:prstGeom prst="rect">
            <a:avLst/>
          </a:prstGeom>
          <a:solidFill>
            <a:srgbClr val="FFFFFF">
              <a:shade val="85000"/>
            </a:srgbClr>
          </a:solidFill>
          <a:ln w="190500" cap="sq">
            <a:solidFill>
              <a:srgbClr val="FFFFFF"/>
            </a:solidFill>
            <a:miter lim="800000"/>
          </a:ln>
          <a:effectLst>
            <a:outerShdw blurRad="50800" dist="38100" dir="8100000" algn="tr"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451254932"/>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25</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26</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27</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28</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a:solidFill>
                    <a:schemeClr val="tx1"/>
                  </a:solidFill>
                  <a:latin typeface="Arial" pitchFamily="34" charset="0"/>
                  <a:cs typeface="Arial" pitchFamily="34" charset="0"/>
                </a:rPr>
                <a:t>Nicolae Bălcescu</a:t>
              </a:r>
            </a:p>
            <a:p>
              <a:pPr algn="ctr"/>
              <a:r>
                <a:rPr lang="vi-VN" sz="2400" dirty="0">
                  <a:solidFill>
                    <a:schemeClr val="tx1"/>
                  </a:solidFill>
                  <a:latin typeface="Arial" pitchFamily="34" charset="0"/>
                  <a:cs typeface="Arial" pitchFamily="34" charset="0"/>
                </a:rPr>
                <a:t>Nicolae Bălcescu (n. 29 iunie 1819, București — d. 29 noiembrie 1852, Palermo) a fost un istoric, scriitor și revoluționar român.</a:t>
              </a:r>
            </a:p>
            <a:p>
              <a:pPr algn="ctr"/>
              <a:r>
                <a:rPr lang="vi-VN" sz="2400" dirty="0">
                  <a:solidFill>
                    <a:schemeClr val="tx1"/>
                  </a:solidFill>
                  <a:latin typeface="Arial" pitchFamily="34" charset="0"/>
                  <a:cs typeface="Arial" pitchFamily="34" charset="0"/>
                </a:rPr>
                <a:t>În octombrie 1840, Nicolae Bălcescu este arestat sub acuzaţia de complot împotriva domnitorului Alexandru Ioan Ghica, alături de Paris Dumitru Filipescu, Eftimie Murgu şi alţii. Judecarea acestora s-a făcut cu dovezi false şi uzând de mijloace infame</a:t>
              </a:r>
              <a:r>
                <a:rPr lang="vi-VN"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5122" name="Picture 2" descr="C:\Documents and Settings\cmiN\Desktop\Nicolae Balcescu.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94435">
            <a:off x="-8222" y="1275526"/>
            <a:ext cx="2827086" cy="3879191"/>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053029739"/>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21" presetClass="entr" presetSubtype="1" fill="hold" nodeType="withEffect">
                                  <p:stCondLst>
                                    <p:cond delay="0"/>
                                  </p:stCondLst>
                                  <p:childTnLst>
                                    <p:set>
                                      <p:cBhvr>
                                        <p:cTn id="45" dur="1" fill="hold">
                                          <p:stCondLst>
                                            <p:cond delay="0"/>
                                          </p:stCondLst>
                                        </p:cTn>
                                        <p:tgtEl>
                                          <p:spTgt spid="5122"/>
                                        </p:tgtEl>
                                        <p:attrNameLst>
                                          <p:attrName>style.visibility</p:attrName>
                                        </p:attrNameLst>
                                      </p:cBhvr>
                                      <p:to>
                                        <p:strVal val="visible"/>
                                      </p:to>
                                    </p:set>
                                    <p:animEffect transition="in" filter="wheel(1)">
                                      <p:cBhvr>
                                        <p:cTn id="46" dur="2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27</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28</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29</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30</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chemeClr val="tx1"/>
                  </a:solidFill>
                  <a:latin typeface="Arial" pitchFamily="34" charset="0"/>
                  <a:cs typeface="Arial" pitchFamily="34" charset="0"/>
                </a:rPr>
                <a:t>În anul 1843 este eliberat, tot în acest an Bălcescu înfiinţeaza împreună cu Ghica şi Tell societatea </a:t>
              </a:r>
              <a:r>
                <a:rPr lang="vi-VN" sz="2400" i="1" dirty="0" smtClean="0">
                  <a:solidFill>
                    <a:schemeClr val="tx1"/>
                  </a:solidFill>
                  <a:latin typeface="Arial" pitchFamily="34" charset="0"/>
                  <a:cs typeface="Arial" pitchFamily="34" charset="0"/>
                </a:rPr>
                <a:t>Frăţia</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 </a:t>
              </a:r>
              <a:r>
                <a:rPr lang="vi-VN" sz="2400" dirty="0">
                  <a:solidFill>
                    <a:schemeClr val="tx1"/>
                  </a:solidFill>
                  <a:latin typeface="Arial" pitchFamily="34" charset="0"/>
                  <a:cs typeface="Arial" pitchFamily="34" charset="0"/>
                </a:rPr>
                <a:t>o societate secretă cu program revoluţionar, acoperită de societăţi literare .</a:t>
              </a:r>
            </a:p>
            <a:p>
              <a:pPr algn="ctr"/>
              <a:r>
                <a:rPr lang="vi-VN" sz="2400" dirty="0">
                  <a:solidFill>
                    <a:schemeClr val="tx1"/>
                  </a:solidFill>
                  <a:latin typeface="Arial" pitchFamily="34" charset="0"/>
                  <a:cs typeface="Arial" pitchFamily="34" charset="0"/>
                </a:rPr>
                <a:t>In 1844 </a:t>
              </a:r>
              <a:r>
                <a:rPr lang="vi-VN" sz="2400" dirty="0" smtClean="0">
                  <a:solidFill>
                    <a:schemeClr val="tx1"/>
                  </a:solidFill>
                  <a:latin typeface="Arial" pitchFamily="34" charset="0"/>
                  <a:cs typeface="Arial" pitchFamily="34" charset="0"/>
                </a:rPr>
                <a:t>debuteaz</a:t>
              </a:r>
              <a:r>
                <a:rPr lang="ro-RO" sz="2400" dirty="0" smtClean="0">
                  <a:solidFill>
                    <a:schemeClr val="tx1"/>
                  </a:solidFill>
                  <a:latin typeface="Arial" pitchFamily="34" charset="0"/>
                  <a:cs typeface="Arial" pitchFamily="34" charset="0"/>
                </a:rPr>
                <a:t>ă</a:t>
              </a:r>
              <a:r>
                <a:rPr lang="vi-VN" sz="2400" dirty="0" smtClean="0">
                  <a:solidFill>
                    <a:schemeClr val="tx1"/>
                  </a:solidFill>
                  <a:latin typeface="Arial" pitchFamily="34" charset="0"/>
                  <a:cs typeface="Arial" pitchFamily="34" charset="0"/>
                </a:rPr>
                <a:t> </a:t>
              </a:r>
              <a:r>
                <a:rPr lang="ro-RO" sz="2400" dirty="0" smtClean="0">
                  <a:solidFill>
                    <a:schemeClr val="tx1"/>
                  </a:solidFill>
                  <a:latin typeface="Arial" pitchFamily="34" charset="0"/>
                  <a:cs typeface="Arial" pitchFamily="34" charset="0"/>
                </a:rPr>
                <a:t>î</a:t>
              </a:r>
              <a:r>
                <a:rPr lang="vi-VN" sz="2400" dirty="0" smtClean="0">
                  <a:solidFill>
                    <a:schemeClr val="tx1"/>
                  </a:solidFill>
                  <a:latin typeface="Arial" pitchFamily="34" charset="0"/>
                  <a:cs typeface="Arial" pitchFamily="34" charset="0"/>
                </a:rPr>
                <a:t>n </a:t>
              </a:r>
              <a:r>
                <a:rPr lang="vi-VN" sz="2400" dirty="0">
                  <a:solidFill>
                    <a:schemeClr val="tx1"/>
                  </a:solidFill>
                  <a:latin typeface="Arial" pitchFamily="34" charset="0"/>
                  <a:cs typeface="Arial" pitchFamily="34" charset="0"/>
                </a:rPr>
                <a:t>literatura cu opera „Puterea armata si arta </a:t>
              </a:r>
              <a:r>
                <a:rPr lang="vi-VN" sz="2400" dirty="0" smtClean="0">
                  <a:solidFill>
                    <a:schemeClr val="tx1"/>
                  </a:solidFill>
                  <a:latin typeface="Arial" pitchFamily="34" charset="0"/>
                  <a:cs typeface="Arial" pitchFamily="34" charset="0"/>
                </a:rPr>
                <a:t>militar</a:t>
              </a:r>
              <a:r>
                <a:rPr lang="ro-RO" sz="2400" dirty="0" smtClean="0">
                  <a:solidFill>
                    <a:schemeClr val="tx1"/>
                  </a:solidFill>
                  <a:latin typeface="Arial" pitchFamily="34" charset="0"/>
                  <a:cs typeface="Arial" pitchFamily="34" charset="0"/>
                </a:rPr>
                <a:t>ă</a:t>
              </a:r>
              <a:r>
                <a:rPr lang="vi-VN" sz="2400" dirty="0" smtClean="0">
                  <a:solidFill>
                    <a:schemeClr val="tx1"/>
                  </a:solidFill>
                  <a:latin typeface="Arial" pitchFamily="34" charset="0"/>
                  <a:cs typeface="Arial" pitchFamily="34" charset="0"/>
                </a:rPr>
                <a:t> </a:t>
              </a:r>
              <a:r>
                <a:rPr lang="vi-VN" sz="2400" dirty="0">
                  <a:solidFill>
                    <a:schemeClr val="tx1"/>
                  </a:solidFill>
                  <a:latin typeface="Arial" pitchFamily="34" charset="0"/>
                  <a:cs typeface="Arial" pitchFamily="34" charset="0"/>
                </a:rPr>
                <a:t>de la </a:t>
              </a:r>
              <a:r>
                <a:rPr lang="ro-RO" sz="2400" dirty="0" smtClean="0">
                  <a:solidFill>
                    <a:schemeClr val="tx1"/>
                  </a:solidFill>
                  <a:latin typeface="Arial" pitchFamily="34" charset="0"/>
                  <a:cs typeface="Arial" pitchFamily="34" charset="0"/>
                </a:rPr>
                <a:t>î</a:t>
              </a:r>
              <a:r>
                <a:rPr lang="vi-VN" sz="2400" dirty="0" smtClean="0">
                  <a:solidFill>
                    <a:schemeClr val="tx1"/>
                  </a:solidFill>
                  <a:latin typeface="Arial" pitchFamily="34" charset="0"/>
                  <a:cs typeface="Arial" pitchFamily="34" charset="0"/>
                </a:rPr>
                <a:t>ntemeierea </a:t>
              </a:r>
              <a:r>
                <a:rPr lang="vi-VN" sz="2400" dirty="0">
                  <a:solidFill>
                    <a:schemeClr val="tx1"/>
                  </a:solidFill>
                  <a:latin typeface="Arial" pitchFamily="34" charset="0"/>
                  <a:cs typeface="Arial" pitchFamily="34" charset="0"/>
                </a:rPr>
                <a:t>principatului </a:t>
              </a:r>
              <a:r>
                <a:rPr lang="vi-VN" sz="2400" dirty="0" smtClean="0">
                  <a:solidFill>
                    <a:schemeClr val="tx1"/>
                  </a:solidFill>
                  <a:latin typeface="Arial" pitchFamily="34" charset="0"/>
                  <a:cs typeface="Arial" pitchFamily="34" charset="0"/>
                </a:rPr>
                <a:t>Rom</a:t>
              </a:r>
              <a:r>
                <a:rPr lang="ro-RO" sz="2400" dirty="0" smtClean="0">
                  <a:solidFill>
                    <a:schemeClr val="tx1"/>
                  </a:solidFill>
                  <a:latin typeface="Arial" pitchFamily="34" charset="0"/>
                  <a:cs typeface="Arial" pitchFamily="34" charset="0"/>
                </a:rPr>
                <a:t>â</a:t>
              </a:r>
              <a:r>
                <a:rPr lang="vi-VN" sz="2400" dirty="0" smtClean="0">
                  <a:solidFill>
                    <a:schemeClr val="tx1"/>
                  </a:solidFill>
                  <a:latin typeface="Arial" pitchFamily="34" charset="0"/>
                  <a:cs typeface="Arial" pitchFamily="34" charset="0"/>
                </a:rPr>
                <a:t>n p</a:t>
              </a:r>
              <a:r>
                <a:rPr lang="ro-RO" sz="2400" dirty="0" smtClean="0">
                  <a:solidFill>
                    <a:schemeClr val="tx1"/>
                  </a:solidFill>
                  <a:latin typeface="Arial" pitchFamily="34" charset="0"/>
                  <a:cs typeface="Arial" pitchFamily="34" charset="0"/>
                </a:rPr>
                <a:t>â</a:t>
              </a:r>
              <a:r>
                <a:rPr lang="vi-VN" sz="2400" dirty="0" smtClean="0">
                  <a:solidFill>
                    <a:schemeClr val="tx1"/>
                  </a:solidFill>
                  <a:latin typeface="Arial" pitchFamily="34" charset="0"/>
                  <a:cs typeface="Arial" pitchFamily="34" charset="0"/>
                </a:rPr>
                <a:t>n</a:t>
              </a:r>
              <a:r>
                <a:rPr lang="ro-RO" sz="2400" dirty="0" smtClean="0">
                  <a:solidFill>
                    <a:schemeClr val="tx1"/>
                  </a:solidFill>
                  <a:latin typeface="Arial" pitchFamily="34" charset="0"/>
                  <a:cs typeface="Arial" pitchFamily="34" charset="0"/>
                </a:rPr>
                <a:t>ă</a:t>
              </a:r>
              <a:r>
                <a:rPr lang="vi-VN" sz="2400" dirty="0" smtClean="0">
                  <a:solidFill>
                    <a:schemeClr val="tx1"/>
                  </a:solidFill>
                  <a:latin typeface="Arial" pitchFamily="34" charset="0"/>
                  <a:cs typeface="Arial" pitchFamily="34" charset="0"/>
                </a:rPr>
                <a:t> </a:t>
              </a:r>
              <a:r>
                <a:rPr lang="vi-VN" sz="2400" dirty="0">
                  <a:solidFill>
                    <a:schemeClr val="tx1"/>
                  </a:solidFill>
                  <a:latin typeface="Arial" pitchFamily="34" charset="0"/>
                  <a:cs typeface="Arial" pitchFamily="34" charset="0"/>
                </a:rPr>
                <a:t>acum</a:t>
              </a:r>
              <a:r>
                <a:rPr lang="vi-VN" sz="2400" dirty="0" smtClean="0">
                  <a:solidFill>
                    <a:schemeClr val="tx1"/>
                  </a:solidFill>
                  <a:latin typeface="Arial" pitchFamily="34" charset="0"/>
                  <a:cs typeface="Arial" pitchFamily="34" charset="0"/>
                </a:rPr>
                <a:t>”,</a:t>
              </a:r>
              <a:r>
                <a:rPr lang="ro-RO" sz="2400" dirty="0" smtClean="0">
                  <a:solidFill>
                    <a:schemeClr val="tx1"/>
                  </a:solidFill>
                  <a:latin typeface="Arial" pitchFamily="34" charset="0"/>
                  <a:cs typeface="Arial" pitchFamily="34" charset="0"/>
                </a:rPr>
                <a:t> </a:t>
              </a:r>
              <a:r>
                <a:rPr lang="vi-VN" sz="2400" dirty="0" smtClean="0">
                  <a:solidFill>
                    <a:schemeClr val="tx1"/>
                  </a:solidFill>
                  <a:latin typeface="Arial" pitchFamily="34" charset="0"/>
                  <a:cs typeface="Arial" pitchFamily="34" charset="0"/>
                </a:rPr>
                <a:t>care </a:t>
              </a:r>
              <a:r>
                <a:rPr lang="vi-VN" sz="2400" dirty="0">
                  <a:solidFill>
                    <a:schemeClr val="tx1"/>
                  </a:solidFill>
                  <a:latin typeface="Arial" pitchFamily="34" charset="0"/>
                  <a:cs typeface="Arial" pitchFamily="34" charset="0"/>
                </a:rPr>
                <a:t>a avut un mare succes.</a:t>
              </a:r>
            </a:p>
            <a:p>
              <a:pPr algn="ctr"/>
              <a:r>
                <a:rPr lang="ro-RO" sz="2400" dirty="0">
                  <a:solidFill>
                    <a:schemeClr val="tx1"/>
                  </a:solidFill>
                  <a:latin typeface="Arial" pitchFamily="34" charset="0"/>
                  <a:cs typeface="Arial" pitchFamily="34" charset="0"/>
                </a:rPr>
                <a:t>Î</a:t>
              </a:r>
              <a:r>
                <a:rPr lang="vi-VN" sz="2400" dirty="0" smtClean="0">
                  <a:solidFill>
                    <a:schemeClr val="tx1"/>
                  </a:solidFill>
                  <a:latin typeface="Arial" pitchFamily="34" charset="0"/>
                  <a:cs typeface="Arial" pitchFamily="34" charset="0"/>
                </a:rPr>
                <a:t>n </a:t>
              </a:r>
              <a:r>
                <a:rPr lang="vi-VN" sz="2400" dirty="0">
                  <a:solidFill>
                    <a:schemeClr val="tx1"/>
                  </a:solidFill>
                  <a:latin typeface="Arial" pitchFamily="34" charset="0"/>
                  <a:cs typeface="Arial" pitchFamily="34" charset="0"/>
                </a:rPr>
                <a:t>1845 este ales secretar la </a:t>
              </a:r>
              <a:r>
                <a:rPr lang="vi-VN" sz="2400" i="1" dirty="0">
                  <a:solidFill>
                    <a:schemeClr val="tx1"/>
                  </a:solidFill>
                  <a:latin typeface="Arial" pitchFamily="34" charset="0"/>
                  <a:cs typeface="Arial" pitchFamily="34" charset="0"/>
                </a:rPr>
                <a:t>Asociatia Literara a Tinerilor </a:t>
              </a:r>
              <a:r>
                <a:rPr lang="vi-VN" sz="2400" i="1" dirty="0" smtClean="0">
                  <a:solidFill>
                    <a:schemeClr val="tx1"/>
                  </a:solidFill>
                  <a:latin typeface="Arial" pitchFamily="34" charset="0"/>
                  <a:cs typeface="Arial" pitchFamily="34" charset="0"/>
                </a:rPr>
                <a:t>Bucuresteni</a:t>
              </a:r>
              <a:r>
                <a:rPr lang="en-US"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10242" name="Picture 2" descr="C:\Documents and Settings\cmiN\Desktop\romana\img\autori\5\4123-Muzeul-memorial-nicolae-balcescu.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1324657">
            <a:off x="-72692" y="1404948"/>
            <a:ext cx="2924097" cy="3545784"/>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569197471"/>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21" presetClass="entr" presetSubtype="1" fill="hold" nodeType="withEffect">
                                  <p:stCondLst>
                                    <p:cond delay="0"/>
                                  </p:stCondLst>
                                  <p:childTnLst>
                                    <p:set>
                                      <p:cBhvr>
                                        <p:cTn id="45" dur="1" fill="hold">
                                          <p:stCondLst>
                                            <p:cond delay="0"/>
                                          </p:stCondLst>
                                        </p:cTn>
                                        <p:tgtEl>
                                          <p:spTgt spid="10242"/>
                                        </p:tgtEl>
                                        <p:attrNameLst>
                                          <p:attrName>style.visibility</p:attrName>
                                        </p:attrNameLst>
                                      </p:cBhvr>
                                      <p:to>
                                        <p:strVal val="visible"/>
                                      </p:to>
                                    </p:set>
                                    <p:animEffect transition="in" filter="wheel(1)">
                                      <p:cBhvr>
                                        <p:cTn id="46" dur="20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01</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02</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03</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04</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chemeClr val="tx1"/>
                  </a:solidFill>
                </a:rPr>
                <a:t>Revoluţia de la 1848 a permis apariţia primelor programe politice de anvergură ale paşoptiştilor români, care prevedeau unirea deplină a Moldovei cu Ţara Românească. Şi în Transilvania, românii adunaţi pe câmpia de la Blaj în data de 3 mai 1848 şi-au exprimat dorinţa: „noi vrem să ne unim cu Ţara!”. După înăbuşirea revoluţiei, paşoptiştii au fost exilaţi şi şi-au continuat activitatea de propagandă în statele europene: Anglia, Franţa, ţările italiene, Rusia.</a:t>
              </a:r>
              <a:endParaRPr lang="en-US" sz="2400" dirty="0">
                <a:solidFill>
                  <a:schemeClr val="tx1"/>
                </a:solidFill>
              </a:endParaRPr>
            </a:p>
          </p:txBody>
        </p:sp>
      </p:grpSp>
      <p:pic>
        <p:nvPicPr>
          <p:cNvPr id="3" name="Picture 2" descr="C:\Documents and Settings\cmiN\Desktop\romana\verdun.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0528913">
            <a:off x="189387" y="3292360"/>
            <a:ext cx="2684174" cy="1636834"/>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1027" name="Picture 3" descr="C:\Documents and Settings\cmiN\Desktop\romana\765px-maerz1848_berlin.jpg"/>
          <p:cNvPicPr>
            <a:picLocks noChangeAspect="1" noChangeArrowheads="1"/>
          </p:cNvPicPr>
          <p:nvPr/>
        </p:nvPicPr>
        <p:blipFill>
          <a:blip r:embed="rId7" cstate="print">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1036488">
            <a:off x="284135" y="1450512"/>
            <a:ext cx="2181708" cy="1708328"/>
          </a:xfrm>
          <a:prstGeom prst="rect">
            <a:avLst/>
          </a:prstGeom>
          <a:solidFill>
            <a:srgbClr val="FFFFFF">
              <a:shade val="85000"/>
            </a:srgbClr>
          </a:solidFill>
          <a:ln w="190500" cap="sq">
            <a:solidFill>
              <a:srgbClr val="FFFFFF"/>
            </a:solidFill>
            <a:miter lim="800000"/>
          </a:ln>
          <a:effectLst>
            <a:outerShdw blurRad="50800" dist="38100" dir="2700000" algn="tl"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68975142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21" presetClass="entr" presetSubtype="1" fill="hold" nodeType="withEffect">
                                  <p:stCondLst>
                                    <p:cond delay="0"/>
                                  </p:stCondLst>
                                  <p:childTnLst>
                                    <p:set>
                                      <p:cBhvr>
                                        <p:cTn id="45" dur="1" fill="hold">
                                          <p:stCondLst>
                                            <p:cond delay="0"/>
                                          </p:stCondLst>
                                        </p:cTn>
                                        <p:tgtEl>
                                          <p:spTgt spid="1027"/>
                                        </p:tgtEl>
                                        <p:attrNameLst>
                                          <p:attrName>style.visibility</p:attrName>
                                        </p:attrNameLst>
                                      </p:cBhvr>
                                      <p:to>
                                        <p:strVal val="visible"/>
                                      </p:to>
                                    </p:set>
                                    <p:animEffect transition="in" filter="wheel(1)">
                                      <p:cBhvr>
                                        <p:cTn id="46" dur="2000"/>
                                        <p:tgtEl>
                                          <p:spTgt spid="1027"/>
                                        </p:tgtEl>
                                      </p:cBhvr>
                                    </p:animEffect>
                                  </p:childTnLst>
                                </p:cTn>
                              </p:par>
                              <p:par>
                                <p:cTn id="47" presetID="21" presetClass="entr" presetSubtype="1"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heel(1)">
                                      <p:cBhvr>
                                        <p:cTn id="4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27</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28</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29</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30</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400" dirty="0" smtClean="0">
                  <a:solidFill>
                    <a:schemeClr val="tx1"/>
                  </a:solidFill>
                  <a:latin typeface="Arial" pitchFamily="34" charset="0"/>
                  <a:cs typeface="Arial" pitchFamily="34" charset="0"/>
                </a:rPr>
                <a:t>Î</a:t>
              </a:r>
              <a:r>
                <a:rPr lang="en-US" sz="2400" dirty="0" smtClean="0">
                  <a:solidFill>
                    <a:schemeClr val="tx1"/>
                  </a:solidFill>
                  <a:latin typeface="Arial" pitchFamily="34" charset="0"/>
                  <a:cs typeface="Arial" pitchFamily="34" charset="0"/>
                </a:rPr>
                <a:t>n </a:t>
              </a:r>
              <a:r>
                <a:rPr lang="en-US" sz="2400" dirty="0" err="1">
                  <a:solidFill>
                    <a:schemeClr val="tx1"/>
                  </a:solidFill>
                  <a:latin typeface="Arial" pitchFamily="34" charset="0"/>
                  <a:cs typeface="Arial" pitchFamily="34" charset="0"/>
                </a:rPr>
                <a:t>anul</a:t>
              </a:r>
              <a:r>
                <a:rPr lang="en-US" sz="2400" dirty="0">
                  <a:solidFill>
                    <a:schemeClr val="tx1"/>
                  </a:solidFill>
                  <a:latin typeface="Arial" pitchFamily="34" charset="0"/>
                  <a:cs typeface="Arial" pitchFamily="34" charset="0"/>
                </a:rPr>
                <a:t> </a:t>
              </a:r>
              <a:r>
                <a:rPr lang="en-US" sz="2400" dirty="0" smtClean="0">
                  <a:solidFill>
                    <a:schemeClr val="tx1"/>
                  </a:solidFill>
                  <a:latin typeface="Arial" pitchFamily="34" charset="0"/>
                  <a:cs typeface="Arial" pitchFamily="34" charset="0"/>
                </a:rPr>
                <a:t>1846, de </a:t>
              </a:r>
              <a:r>
                <a:rPr lang="en-US" sz="2400" dirty="0" err="1">
                  <a:solidFill>
                    <a:schemeClr val="tx1"/>
                  </a:solidFill>
                  <a:latin typeface="Arial" pitchFamily="34" charset="0"/>
                  <a:cs typeface="Arial" pitchFamily="34" charset="0"/>
                </a:rPr>
                <a:t>frica</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unui</a:t>
              </a:r>
              <a:r>
                <a:rPr lang="en-US" sz="2400" dirty="0">
                  <a:solidFill>
                    <a:schemeClr val="tx1"/>
                  </a:solidFill>
                  <a:latin typeface="Arial" pitchFamily="34" charset="0"/>
                  <a:cs typeface="Arial" pitchFamily="34" charset="0"/>
                </a:rPr>
                <a:t> conflict cu </a:t>
              </a:r>
              <a:r>
                <a:rPr lang="en-US" sz="2400" dirty="0" err="1" smtClean="0">
                  <a:solidFill>
                    <a:schemeClr val="tx1"/>
                  </a:solidFill>
                  <a:latin typeface="Arial" pitchFamily="34" charset="0"/>
                  <a:cs typeface="Arial" pitchFamily="34" charset="0"/>
                </a:rPr>
                <a:t>autorita</a:t>
              </a:r>
              <a:r>
                <a:rPr lang="ro-RO" sz="2400" dirty="0" smtClean="0">
                  <a:solidFill>
                    <a:schemeClr val="tx1"/>
                  </a:solidFill>
                  <a:latin typeface="Arial" pitchFamily="34" charset="0"/>
                  <a:cs typeface="Arial" pitchFamily="34" charset="0"/>
                </a:rPr>
                <a:t>ţ</a:t>
              </a:r>
              <a:r>
                <a:rPr lang="en-US" sz="2400" dirty="0" err="1" smtClean="0">
                  <a:solidFill>
                    <a:schemeClr val="tx1"/>
                  </a:solidFill>
                  <a:latin typeface="Arial" pitchFamily="34" charset="0"/>
                  <a:cs typeface="Arial" pitchFamily="34" charset="0"/>
                </a:rPr>
                <a:t>ile</a:t>
              </a:r>
              <a:r>
                <a:rPr lang="en-US" sz="2400" dirty="0" smtClean="0">
                  <a:solidFill>
                    <a:schemeClr val="tx1"/>
                  </a:solidFill>
                  <a:latin typeface="Arial" pitchFamily="34" charset="0"/>
                  <a:cs typeface="Arial" pitchFamily="34" charset="0"/>
                </a:rPr>
                <a:t> </a:t>
              </a:r>
              <a:r>
                <a:rPr lang="en-US" sz="2400" dirty="0">
                  <a:solidFill>
                    <a:schemeClr val="tx1"/>
                  </a:solidFill>
                  <a:latin typeface="Arial" pitchFamily="34" charset="0"/>
                  <a:cs typeface="Arial" pitchFamily="34" charset="0"/>
                </a:rPr>
                <a:t>din </a:t>
              </a:r>
              <a:r>
                <a:rPr lang="en-US" sz="2400" dirty="0" err="1">
                  <a:solidFill>
                    <a:schemeClr val="tx1"/>
                  </a:solidFill>
                  <a:latin typeface="Arial" pitchFamily="34" charset="0"/>
                  <a:cs typeface="Arial" pitchFamily="34" charset="0"/>
                </a:rPr>
                <a:t>cauza</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articolelor</a:t>
              </a:r>
              <a:r>
                <a:rPr lang="en-US" sz="2400" dirty="0">
                  <a:solidFill>
                    <a:schemeClr val="tx1"/>
                  </a:solidFill>
                  <a:latin typeface="Arial" pitchFamily="34" charset="0"/>
                  <a:cs typeface="Arial" pitchFamily="34" charset="0"/>
                </a:rPr>
                <a:t> sale </a:t>
              </a:r>
              <a:r>
                <a:rPr lang="ro-RO" sz="2400" dirty="0" smtClean="0">
                  <a:solidFill>
                    <a:schemeClr val="tx1"/>
                  </a:solidFill>
                  <a:latin typeface="Arial" pitchFamily="34" charset="0"/>
                  <a:cs typeface="Arial" pitchFamily="34" charset="0"/>
                </a:rPr>
                <a:t>î</a:t>
              </a:r>
              <a:r>
                <a:rPr lang="en-US" sz="2400" dirty="0" smtClean="0">
                  <a:solidFill>
                    <a:schemeClr val="tx1"/>
                  </a:solidFill>
                  <a:latin typeface="Arial" pitchFamily="34" charset="0"/>
                  <a:cs typeface="Arial" pitchFamily="34" charset="0"/>
                </a:rPr>
                <a:t>n </a:t>
              </a:r>
              <a:r>
                <a:rPr lang="en-US" sz="2400" dirty="0" err="1">
                  <a:solidFill>
                    <a:schemeClr val="tx1"/>
                  </a:solidFill>
                  <a:latin typeface="Arial" pitchFamily="34" charset="0"/>
                  <a:cs typeface="Arial" pitchFamily="34" charset="0"/>
                </a:rPr>
                <a:t>revista</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Magazin</a:t>
              </a:r>
              <a:r>
                <a:rPr lang="en-US" sz="2400" dirty="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pleac</a:t>
              </a:r>
              <a:r>
                <a:rPr lang="ro-RO" sz="2400" dirty="0">
                  <a:solidFill>
                    <a:schemeClr val="tx1"/>
                  </a:solidFill>
                  <a:latin typeface="Arial" pitchFamily="34" charset="0"/>
                  <a:cs typeface="Arial" pitchFamily="34" charset="0"/>
                </a:rPr>
                <a:t>ă</a:t>
              </a:r>
              <a:r>
                <a:rPr lang="en-US" sz="2400" dirty="0" smtClean="0">
                  <a:solidFill>
                    <a:schemeClr val="tx1"/>
                  </a:solidFill>
                  <a:latin typeface="Arial" pitchFamily="34" charset="0"/>
                  <a:cs typeface="Arial" pitchFamily="34" charset="0"/>
                </a:rPr>
                <a:t> </a:t>
              </a:r>
              <a:r>
                <a:rPr lang="ro-RO" sz="2400" dirty="0">
                  <a:solidFill>
                    <a:schemeClr val="tx1"/>
                  </a:solidFill>
                  <a:latin typeface="Arial" pitchFamily="34" charset="0"/>
                  <a:cs typeface="Arial" pitchFamily="34" charset="0"/>
                </a:rPr>
                <a:t>î</a:t>
              </a:r>
              <a:r>
                <a:rPr lang="en-US" sz="2400" dirty="0" smtClean="0">
                  <a:solidFill>
                    <a:schemeClr val="tx1"/>
                  </a:solidFill>
                  <a:latin typeface="Arial" pitchFamily="34" charset="0"/>
                  <a:cs typeface="Arial" pitchFamily="34" charset="0"/>
                </a:rPr>
                <a:t>n Europa.</a:t>
              </a:r>
              <a:endParaRPr lang="en-US" sz="2400" dirty="0">
                <a:solidFill>
                  <a:schemeClr val="tx1"/>
                </a:solidFill>
                <a:latin typeface="Arial" pitchFamily="34" charset="0"/>
                <a:cs typeface="Arial" pitchFamily="34" charset="0"/>
              </a:endParaRPr>
            </a:p>
            <a:p>
              <a:pPr algn="ctr"/>
              <a:r>
                <a:rPr lang="en-US" sz="2400" dirty="0" smtClean="0">
                  <a:solidFill>
                    <a:schemeClr val="tx1"/>
                  </a:solidFill>
                  <a:latin typeface="Arial" pitchFamily="34" charset="0"/>
                  <a:cs typeface="Arial" pitchFamily="34" charset="0"/>
                </a:rPr>
                <a:t>B</a:t>
              </a:r>
              <a:r>
                <a:rPr lang="ro-RO" sz="2400" dirty="0">
                  <a:solidFill>
                    <a:schemeClr val="tx1"/>
                  </a:solidFill>
                  <a:latin typeface="Arial" pitchFamily="34" charset="0"/>
                  <a:cs typeface="Arial" pitchFamily="34" charset="0"/>
                </a:rPr>
                <a:t>ă</a:t>
              </a:r>
              <a:r>
                <a:rPr lang="en-US" sz="2400" dirty="0" err="1" smtClean="0">
                  <a:solidFill>
                    <a:schemeClr val="tx1"/>
                  </a:solidFill>
                  <a:latin typeface="Arial" pitchFamily="34" charset="0"/>
                  <a:cs typeface="Arial" pitchFamily="34" charset="0"/>
                </a:rPr>
                <a:t>lcescu</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str</a:t>
              </a:r>
              <a:r>
                <a:rPr lang="ro-RO" sz="2400" dirty="0" smtClean="0">
                  <a:solidFill>
                    <a:schemeClr val="tx1"/>
                  </a:solidFill>
                  <a:latin typeface="Arial" pitchFamily="34" charset="0"/>
                  <a:cs typeface="Arial" pitchFamily="34" charset="0"/>
                </a:rPr>
                <a:t>ă</a:t>
              </a:r>
              <a:r>
                <a:rPr lang="en-US" sz="2400" dirty="0" smtClean="0">
                  <a:solidFill>
                    <a:schemeClr val="tx1"/>
                  </a:solidFill>
                  <a:latin typeface="Arial" pitchFamily="34" charset="0"/>
                  <a:cs typeface="Arial" pitchFamily="34" charset="0"/>
                </a:rPr>
                <a:t>bate </a:t>
              </a:r>
              <a:r>
                <a:rPr lang="en-US" sz="2400" dirty="0">
                  <a:solidFill>
                    <a:schemeClr val="tx1"/>
                  </a:solidFill>
                  <a:latin typeface="Arial" pitchFamily="34" charset="0"/>
                  <a:cs typeface="Arial" pitchFamily="34" charset="0"/>
                </a:rPr>
                <a:t>Europa </a:t>
              </a:r>
              <a:r>
                <a:rPr lang="ro-RO" sz="2400" dirty="0" err="1">
                  <a:solidFill>
                    <a:schemeClr val="tx1"/>
                  </a:solidFill>
                  <a:latin typeface="Arial" pitchFamily="34" charset="0"/>
                  <a:cs typeface="Arial" pitchFamily="34" charset="0"/>
                </a:rPr>
                <a:t>ş</a:t>
              </a:r>
              <a:r>
                <a:rPr lang="en-US" sz="2400" dirty="0" smtClean="0">
                  <a:solidFill>
                    <a:schemeClr val="tx1"/>
                  </a:solidFill>
                  <a:latin typeface="Arial" pitchFamily="34" charset="0"/>
                  <a:cs typeface="Arial" pitchFamily="34" charset="0"/>
                </a:rPr>
                <a:t>i </a:t>
              </a:r>
              <a:r>
                <a:rPr lang="en-US" sz="2400" dirty="0">
                  <a:solidFill>
                    <a:schemeClr val="tx1"/>
                  </a:solidFill>
                  <a:latin typeface="Arial" pitchFamily="34" charset="0"/>
                  <a:cs typeface="Arial" pitchFamily="34" charset="0"/>
                </a:rPr>
                <a:t>se </a:t>
              </a:r>
              <a:r>
                <a:rPr lang="en-US" sz="2400" dirty="0" smtClean="0">
                  <a:solidFill>
                    <a:schemeClr val="tx1"/>
                  </a:solidFill>
                  <a:latin typeface="Arial" pitchFamily="34" charset="0"/>
                  <a:cs typeface="Arial" pitchFamily="34" charset="0"/>
                </a:rPr>
                <a:t>stabile</a:t>
              </a:r>
              <a:r>
                <a:rPr lang="ro-RO" sz="2400" dirty="0">
                  <a:solidFill>
                    <a:schemeClr val="tx1"/>
                  </a:solidFill>
                  <a:latin typeface="Arial" pitchFamily="34" charset="0"/>
                  <a:cs typeface="Arial" pitchFamily="34" charset="0"/>
                </a:rPr>
                <a:t>ş</a:t>
              </a:r>
              <a:r>
                <a:rPr lang="en-US" sz="2400" dirty="0" err="1" smtClean="0">
                  <a:solidFill>
                    <a:schemeClr val="tx1"/>
                  </a:solidFill>
                  <a:latin typeface="Arial" pitchFamily="34" charset="0"/>
                  <a:cs typeface="Arial" pitchFamily="34" charset="0"/>
                </a:rPr>
                <a:t>te</a:t>
              </a:r>
              <a:r>
                <a:rPr lang="en-US" sz="2400" dirty="0" smtClean="0">
                  <a:solidFill>
                    <a:schemeClr val="tx1"/>
                  </a:solidFill>
                  <a:latin typeface="Arial" pitchFamily="34" charset="0"/>
                  <a:cs typeface="Arial" pitchFamily="34" charset="0"/>
                </a:rPr>
                <a:t> </a:t>
              </a:r>
              <a:r>
                <a:rPr lang="en-US" sz="2400" dirty="0">
                  <a:solidFill>
                    <a:schemeClr val="tx1"/>
                  </a:solidFill>
                  <a:latin typeface="Arial" pitchFamily="34" charset="0"/>
                  <a:cs typeface="Arial" pitchFamily="34" charset="0"/>
                </a:rPr>
                <a:t>la Paris in 1846 </a:t>
              </a:r>
              <a:r>
                <a:rPr lang="en-US" sz="2400" dirty="0" err="1">
                  <a:solidFill>
                    <a:schemeClr val="tx1"/>
                  </a:solidFill>
                  <a:latin typeface="Arial" pitchFamily="34" charset="0"/>
                  <a:cs typeface="Arial" pitchFamily="34" charset="0"/>
                </a:rPr>
                <a:t>unde</a:t>
              </a:r>
              <a:r>
                <a:rPr lang="en-US" sz="2400" dirty="0">
                  <a:solidFill>
                    <a:schemeClr val="tx1"/>
                  </a:solidFill>
                  <a:latin typeface="Arial" pitchFamily="34" charset="0"/>
                  <a:cs typeface="Arial" pitchFamily="34" charset="0"/>
                </a:rPr>
                <a:t> </a:t>
              </a:r>
              <a:r>
                <a:rPr lang="ro-RO" sz="2400" dirty="0" smtClean="0">
                  <a:solidFill>
                    <a:schemeClr val="tx1"/>
                  </a:solidFill>
                  <a:latin typeface="Arial" pitchFamily="34" charset="0"/>
                  <a:cs typeface="Arial" pitchFamily="34" charset="0"/>
                </a:rPr>
                <a:t>î</a:t>
              </a:r>
              <a:r>
                <a:rPr lang="en-US" sz="2400" dirty="0" err="1" smtClean="0">
                  <a:solidFill>
                    <a:schemeClr val="tx1"/>
                  </a:solidFill>
                  <a:latin typeface="Arial" pitchFamily="34" charset="0"/>
                  <a:cs typeface="Arial" pitchFamily="34" charset="0"/>
                </a:rPr>
                <a:t>nfiin</a:t>
              </a:r>
              <a:r>
                <a:rPr lang="ro-RO" sz="2400" dirty="0" smtClean="0">
                  <a:solidFill>
                    <a:schemeClr val="tx1"/>
                  </a:solidFill>
                  <a:latin typeface="Arial" pitchFamily="34" charset="0"/>
                  <a:cs typeface="Arial" pitchFamily="34" charset="0"/>
                </a:rPr>
                <a:t>ţ</a:t>
              </a:r>
              <a:r>
                <a:rPr lang="en-US" sz="2400" dirty="0" err="1" smtClean="0">
                  <a:solidFill>
                    <a:schemeClr val="tx1"/>
                  </a:solidFill>
                  <a:latin typeface="Arial" pitchFamily="34" charset="0"/>
                  <a:cs typeface="Arial" pitchFamily="34" charset="0"/>
                </a:rPr>
                <a:t>eaz</a:t>
              </a:r>
              <a:r>
                <a:rPr lang="ro-RO" sz="2400" dirty="0" smtClean="0">
                  <a:solidFill>
                    <a:schemeClr val="tx1"/>
                  </a:solidFill>
                  <a:latin typeface="Arial" pitchFamily="34" charset="0"/>
                  <a:cs typeface="Arial" pitchFamily="34" charset="0"/>
                </a:rPr>
                <a:t>ă </a:t>
              </a:r>
              <a:r>
                <a:rPr lang="en-US" sz="2400" i="1" dirty="0" err="1" smtClean="0">
                  <a:solidFill>
                    <a:schemeClr val="tx1"/>
                  </a:solidFill>
                  <a:latin typeface="Arial" pitchFamily="34" charset="0"/>
                  <a:cs typeface="Arial" pitchFamily="34" charset="0"/>
                </a:rPr>
                <a:t>Societatea</a:t>
              </a:r>
              <a:r>
                <a:rPr lang="en-US" sz="2400" i="1" dirty="0" smtClean="0">
                  <a:solidFill>
                    <a:schemeClr val="tx1"/>
                  </a:solidFill>
                  <a:latin typeface="Arial" pitchFamily="34" charset="0"/>
                  <a:cs typeface="Arial" pitchFamily="34" charset="0"/>
                </a:rPr>
                <a:t> </a:t>
              </a:r>
              <a:r>
                <a:rPr lang="en-US" sz="2400" i="1" dirty="0" err="1" smtClean="0">
                  <a:solidFill>
                    <a:schemeClr val="tx1"/>
                  </a:solidFill>
                  <a:latin typeface="Arial" pitchFamily="34" charset="0"/>
                  <a:cs typeface="Arial" pitchFamily="34" charset="0"/>
                </a:rPr>
                <a:t>Studen</a:t>
              </a:r>
              <a:r>
                <a:rPr lang="ro-RO" sz="2400" i="1" dirty="0">
                  <a:solidFill>
                    <a:schemeClr val="tx1"/>
                  </a:solidFill>
                  <a:latin typeface="Arial" pitchFamily="34" charset="0"/>
                  <a:cs typeface="Arial" pitchFamily="34" charset="0"/>
                </a:rPr>
                <a:t>ţ</a:t>
              </a:r>
              <a:r>
                <a:rPr lang="en-US" sz="2400" i="1" dirty="0" err="1" smtClean="0">
                  <a:solidFill>
                    <a:schemeClr val="tx1"/>
                  </a:solidFill>
                  <a:latin typeface="Arial" pitchFamily="34" charset="0"/>
                  <a:cs typeface="Arial" pitchFamily="34" charset="0"/>
                </a:rPr>
                <a:t>ilor</a:t>
              </a:r>
              <a:r>
                <a:rPr lang="en-US" sz="2400" i="1" dirty="0" smtClean="0">
                  <a:solidFill>
                    <a:schemeClr val="tx1"/>
                  </a:solidFill>
                  <a:latin typeface="Arial" pitchFamily="34" charset="0"/>
                  <a:cs typeface="Arial" pitchFamily="34" charset="0"/>
                </a:rPr>
                <a:t> Rom</a:t>
              </a:r>
              <a:r>
                <a:rPr lang="ro-RO" sz="2400" i="1" dirty="0" smtClean="0">
                  <a:solidFill>
                    <a:schemeClr val="tx1"/>
                  </a:solidFill>
                  <a:latin typeface="Arial" pitchFamily="34" charset="0"/>
                  <a:cs typeface="Arial" pitchFamily="34" charset="0"/>
                </a:rPr>
                <a:t>â</a:t>
              </a:r>
              <a:r>
                <a:rPr lang="en-US" sz="2400" i="1" dirty="0" err="1" smtClean="0">
                  <a:solidFill>
                    <a:schemeClr val="tx1"/>
                  </a:solidFill>
                  <a:latin typeface="Arial" pitchFamily="34" charset="0"/>
                  <a:cs typeface="Arial" pitchFamily="34" charset="0"/>
                </a:rPr>
                <a:t>ni</a:t>
              </a:r>
              <a:r>
                <a:rPr lang="en-US" sz="2400" dirty="0" smtClean="0">
                  <a:solidFill>
                    <a:schemeClr val="tx1"/>
                  </a:solidFill>
                  <a:latin typeface="Arial" pitchFamily="34" charset="0"/>
                  <a:cs typeface="Arial" pitchFamily="34" charset="0"/>
                </a:rPr>
                <a:t>.</a:t>
              </a:r>
              <a:endParaRPr lang="en-US" sz="2400" dirty="0">
                <a:solidFill>
                  <a:schemeClr val="tx1"/>
                </a:solidFill>
                <a:latin typeface="Arial" pitchFamily="34" charset="0"/>
                <a:cs typeface="Arial" pitchFamily="34" charset="0"/>
              </a:endParaRPr>
            </a:p>
            <a:p>
              <a:pPr algn="ctr"/>
              <a:r>
                <a:rPr lang="en-US" sz="2400" dirty="0">
                  <a:solidFill>
                    <a:schemeClr val="tx1"/>
                  </a:solidFill>
                  <a:latin typeface="Arial" pitchFamily="34" charset="0"/>
                  <a:cs typeface="Arial" pitchFamily="34" charset="0"/>
                </a:rPr>
                <a:t>Este </a:t>
              </a:r>
              <a:r>
                <a:rPr lang="en-US" sz="2400" dirty="0" err="1">
                  <a:solidFill>
                    <a:schemeClr val="tx1"/>
                  </a:solidFill>
                  <a:latin typeface="Arial" pitchFamily="34" charset="0"/>
                  <a:cs typeface="Arial" pitchFamily="34" charset="0"/>
                </a:rPr>
                <a:t>autorul</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articolului</a:t>
              </a:r>
              <a:r>
                <a:rPr lang="en-US" sz="2400" dirty="0">
                  <a:solidFill>
                    <a:schemeClr val="tx1"/>
                  </a:solidFill>
                  <a:latin typeface="Arial" pitchFamily="34" charset="0"/>
                  <a:cs typeface="Arial" pitchFamily="34" charset="0"/>
                </a:rPr>
                <a:t> 13 </a:t>
              </a:r>
              <a:r>
                <a:rPr lang="en-US" sz="2400" dirty="0" err="1">
                  <a:solidFill>
                    <a:schemeClr val="tx1"/>
                  </a:solidFill>
                  <a:latin typeface="Arial" pitchFamily="34" charset="0"/>
                  <a:cs typeface="Arial" pitchFamily="34" charset="0"/>
                </a:rPr>
                <a:t>prin</a:t>
              </a:r>
              <a:r>
                <a:rPr lang="en-US" sz="2400" dirty="0">
                  <a:solidFill>
                    <a:schemeClr val="tx1"/>
                  </a:solidFill>
                  <a:latin typeface="Arial" pitchFamily="34" charset="0"/>
                  <a:cs typeface="Arial" pitchFamily="34" charset="0"/>
                </a:rPr>
                <a:t> care se </a:t>
              </a:r>
              <a:r>
                <a:rPr lang="en-US" sz="2400" dirty="0" err="1">
                  <a:solidFill>
                    <a:schemeClr val="tx1"/>
                  </a:solidFill>
                  <a:latin typeface="Arial" pitchFamily="34" charset="0"/>
                  <a:cs typeface="Arial" pitchFamily="34" charset="0"/>
                </a:rPr>
                <a:t>dorea</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dezrobirea</a:t>
              </a:r>
              <a:r>
                <a:rPr lang="en-US" sz="2400" dirty="0">
                  <a:solidFill>
                    <a:schemeClr val="tx1"/>
                  </a:solidFill>
                  <a:latin typeface="Arial" pitchFamily="34" charset="0"/>
                  <a:cs typeface="Arial" pitchFamily="34" charset="0"/>
                </a:rPr>
                <a:t> </a:t>
              </a:r>
              <a:r>
                <a:rPr lang="ro-RO" sz="2400" dirty="0" err="1" smtClean="0">
                  <a:solidFill>
                    <a:schemeClr val="tx1"/>
                  </a:solidFill>
                  <a:latin typeface="Arial" pitchFamily="34" charset="0"/>
                  <a:cs typeface="Arial" pitchFamily="34" charset="0"/>
                </a:rPr>
                <a:t>ş</a:t>
              </a:r>
              <a:r>
                <a:rPr lang="en-US" sz="2400" dirty="0" smtClean="0">
                  <a:solidFill>
                    <a:schemeClr val="tx1"/>
                  </a:solidFill>
                  <a:latin typeface="Arial" pitchFamily="34" charset="0"/>
                  <a:cs typeface="Arial" pitchFamily="34" charset="0"/>
                </a:rPr>
                <a:t>i </a:t>
              </a:r>
              <a:r>
                <a:rPr lang="ro-RO" sz="2400" dirty="0" smtClean="0">
                  <a:solidFill>
                    <a:schemeClr val="tx1"/>
                  </a:solidFill>
                  <a:latin typeface="Arial" pitchFamily="34" charset="0"/>
                  <a:cs typeface="Arial" pitchFamily="34" charset="0"/>
                </a:rPr>
                <a:t>î</a:t>
              </a:r>
              <a:r>
                <a:rPr lang="en-US" sz="2400" dirty="0" err="1" smtClean="0">
                  <a:solidFill>
                    <a:schemeClr val="tx1"/>
                  </a:solidFill>
                  <a:latin typeface="Arial" pitchFamily="34" charset="0"/>
                  <a:cs typeface="Arial" pitchFamily="34" charset="0"/>
                </a:rPr>
                <a:t>mpropriet</a:t>
              </a:r>
              <a:r>
                <a:rPr lang="ro-RO" sz="2400" dirty="0">
                  <a:solidFill>
                    <a:schemeClr val="tx1"/>
                  </a:solidFill>
                  <a:latin typeface="Arial" pitchFamily="34" charset="0"/>
                  <a:cs typeface="Arial" pitchFamily="34" charset="0"/>
                </a:rPr>
                <a:t>ă</a:t>
              </a:r>
              <a:r>
                <a:rPr lang="en-US" sz="2400" dirty="0" err="1" smtClean="0">
                  <a:solidFill>
                    <a:schemeClr val="tx1"/>
                  </a:solidFill>
                  <a:latin typeface="Arial" pitchFamily="34" charset="0"/>
                  <a:cs typeface="Arial" pitchFamily="34" charset="0"/>
                </a:rPr>
                <a:t>rirea</a:t>
              </a:r>
              <a:r>
                <a:rPr lang="en-US" sz="2400" dirty="0" smtClean="0">
                  <a:solidFill>
                    <a:schemeClr val="tx1"/>
                  </a:solidFill>
                  <a:latin typeface="Arial" pitchFamily="34" charset="0"/>
                  <a:cs typeface="Arial" pitchFamily="34" charset="0"/>
                </a:rPr>
                <a:t> </a:t>
              </a:r>
              <a:r>
                <a:rPr lang="ro-RO" sz="2400" dirty="0" smtClean="0">
                  <a:solidFill>
                    <a:schemeClr val="tx1"/>
                  </a:solidFill>
                  <a:latin typeface="Arial" pitchFamily="34" charset="0"/>
                  <a:cs typeface="Arial" pitchFamily="34" charset="0"/>
                </a:rPr>
                <a:t>ţ</a:t>
              </a:r>
              <a:r>
                <a:rPr lang="ro-RO" sz="2400" dirty="0">
                  <a:solidFill>
                    <a:schemeClr val="tx1"/>
                  </a:solidFill>
                  <a:latin typeface="Arial" pitchFamily="34" charset="0"/>
                  <a:cs typeface="Arial" pitchFamily="34" charset="0"/>
                </a:rPr>
                <a:t>ă</a:t>
              </a:r>
              <a:r>
                <a:rPr lang="en-US" sz="2400" dirty="0" err="1" smtClean="0">
                  <a:solidFill>
                    <a:schemeClr val="tx1"/>
                  </a:solidFill>
                  <a:latin typeface="Arial" pitchFamily="34" charset="0"/>
                  <a:cs typeface="Arial" pitchFamily="34" charset="0"/>
                </a:rPr>
                <a:t>ranilor</a:t>
              </a:r>
              <a:r>
                <a:rPr lang="en-US" sz="2400" dirty="0">
                  <a:solidFill>
                    <a:schemeClr val="tx1"/>
                  </a:solidFill>
                  <a:latin typeface="Arial" pitchFamily="34" charset="0"/>
                  <a:cs typeface="Arial" pitchFamily="34" charset="0"/>
                </a:rPr>
                <a:t>. </a:t>
              </a:r>
              <a:r>
                <a:rPr lang="ro-RO" sz="2400" dirty="0" smtClean="0">
                  <a:solidFill>
                    <a:schemeClr val="tx1"/>
                  </a:solidFill>
                  <a:latin typeface="Arial" pitchFamily="34" charset="0"/>
                  <a:cs typeface="Arial" pitchFamily="34" charset="0"/>
                </a:rPr>
                <a:t>Î</a:t>
              </a:r>
              <a:r>
                <a:rPr lang="en-US" sz="2400" dirty="0" smtClean="0">
                  <a:solidFill>
                    <a:schemeClr val="tx1"/>
                  </a:solidFill>
                  <a:latin typeface="Arial" pitchFamily="34" charset="0"/>
                  <a:cs typeface="Arial" pitchFamily="34" charset="0"/>
                </a:rPr>
                <a:t>n </a:t>
              </a:r>
              <a:r>
                <a:rPr lang="en-US" sz="2400" dirty="0" err="1">
                  <a:solidFill>
                    <a:schemeClr val="tx1"/>
                  </a:solidFill>
                  <a:latin typeface="Arial" pitchFamily="34" charset="0"/>
                  <a:cs typeface="Arial" pitchFamily="34" charset="0"/>
                </a:rPr>
                <a:t>timpul</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celor</a:t>
              </a:r>
              <a:r>
                <a:rPr lang="en-US" sz="2400" dirty="0">
                  <a:solidFill>
                    <a:schemeClr val="tx1"/>
                  </a:solidFill>
                  <a:latin typeface="Arial" pitchFamily="34" charset="0"/>
                  <a:cs typeface="Arial" pitchFamily="34" charset="0"/>
                </a:rPr>
                <a:t> 3 </a:t>
              </a:r>
              <a:r>
                <a:rPr lang="en-US" sz="2400" dirty="0" err="1">
                  <a:solidFill>
                    <a:schemeClr val="tx1"/>
                  </a:solidFill>
                  <a:latin typeface="Arial" pitchFamily="34" charset="0"/>
                  <a:cs typeface="Arial" pitchFamily="34" charset="0"/>
                </a:rPr>
                <a:t>luni</a:t>
              </a:r>
              <a:r>
                <a:rPr lang="en-US" sz="2400" dirty="0">
                  <a:solidFill>
                    <a:schemeClr val="tx1"/>
                  </a:solidFill>
                  <a:latin typeface="Arial" pitchFamily="34" charset="0"/>
                  <a:cs typeface="Arial" pitchFamily="34" charset="0"/>
                </a:rPr>
                <a:t> de </a:t>
              </a:r>
              <a:r>
                <a:rPr lang="en-US" sz="2400" dirty="0" err="1">
                  <a:solidFill>
                    <a:schemeClr val="tx1"/>
                  </a:solidFill>
                  <a:latin typeface="Arial" pitchFamily="34" charset="0"/>
                  <a:cs typeface="Arial" pitchFamily="34" charset="0"/>
                </a:rPr>
                <a:t>putere</a:t>
              </a:r>
              <a:r>
                <a:rPr lang="en-US" sz="2400" dirty="0">
                  <a:solidFill>
                    <a:schemeClr val="tx1"/>
                  </a:solidFill>
                  <a:latin typeface="Arial" pitchFamily="34" charset="0"/>
                  <a:cs typeface="Arial" pitchFamily="34" charset="0"/>
                </a:rPr>
                <a:t>, </a:t>
              </a:r>
              <a:r>
                <a:rPr lang="en-US" sz="2400" dirty="0" smtClean="0">
                  <a:solidFill>
                    <a:schemeClr val="tx1"/>
                  </a:solidFill>
                  <a:latin typeface="Arial" pitchFamily="34" charset="0"/>
                  <a:cs typeface="Arial" pitchFamily="34" charset="0"/>
                </a:rPr>
                <a:t>B</a:t>
              </a:r>
              <a:r>
                <a:rPr lang="ro-RO" sz="2400" dirty="0">
                  <a:solidFill>
                    <a:schemeClr val="tx1"/>
                  </a:solidFill>
                  <a:latin typeface="Arial" pitchFamily="34" charset="0"/>
                  <a:cs typeface="Arial" pitchFamily="34" charset="0"/>
                </a:rPr>
                <a:t>ă</a:t>
              </a:r>
              <a:r>
                <a:rPr lang="en-US" sz="2400" dirty="0" err="1" smtClean="0">
                  <a:solidFill>
                    <a:schemeClr val="tx1"/>
                  </a:solidFill>
                  <a:latin typeface="Arial" pitchFamily="34" charset="0"/>
                  <a:cs typeface="Arial" pitchFamily="34" charset="0"/>
                </a:rPr>
                <a:t>lcescu</a:t>
              </a:r>
              <a:r>
                <a:rPr lang="en-US" sz="2400" dirty="0" smtClean="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devine</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ministru</a:t>
              </a:r>
              <a:r>
                <a:rPr lang="en-US" sz="2400" dirty="0">
                  <a:solidFill>
                    <a:schemeClr val="tx1"/>
                  </a:solidFill>
                  <a:latin typeface="Arial" pitchFamily="34" charset="0"/>
                  <a:cs typeface="Arial" pitchFamily="34" charset="0"/>
                </a:rPr>
                <a:t> de </a:t>
              </a:r>
              <a:r>
                <a:rPr lang="en-US" sz="2400" dirty="0" err="1" smtClean="0">
                  <a:solidFill>
                    <a:schemeClr val="tx1"/>
                  </a:solidFill>
                  <a:latin typeface="Arial" pitchFamily="34" charset="0"/>
                  <a:cs typeface="Arial" pitchFamily="34" charset="0"/>
                </a:rPr>
                <a:t>externe</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apoi</a:t>
              </a:r>
              <a:r>
                <a:rPr lang="en-US" sz="2400" dirty="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secretar</a:t>
              </a:r>
              <a:r>
                <a:rPr lang="en-US" sz="2400" dirty="0">
                  <a:solidFill>
                    <a:schemeClr val="tx1"/>
                  </a:solidFill>
                  <a:latin typeface="Arial" pitchFamily="34" charset="0"/>
                  <a:cs typeface="Arial" pitchFamily="34" charset="0"/>
                </a:rPr>
                <a:t>, </a:t>
              </a:r>
              <a:r>
                <a:rPr lang="ro-RO" sz="2400" dirty="0" smtClean="0">
                  <a:solidFill>
                    <a:schemeClr val="tx1"/>
                  </a:solidFill>
                  <a:latin typeface="Arial" pitchFamily="34" charset="0"/>
                  <a:cs typeface="Arial" pitchFamily="34" charset="0"/>
                </a:rPr>
                <a:t>î</a:t>
              </a:r>
              <a:r>
                <a:rPr lang="en-US" sz="2400" dirty="0" smtClean="0">
                  <a:solidFill>
                    <a:schemeClr val="tx1"/>
                  </a:solidFill>
                  <a:latin typeface="Arial" pitchFamily="34" charset="0"/>
                  <a:cs typeface="Arial" pitchFamily="34" charset="0"/>
                </a:rPr>
                <a:t>ns</a:t>
              </a:r>
              <a:r>
                <a:rPr lang="ro-RO" sz="2400" dirty="0" smtClean="0">
                  <a:solidFill>
                    <a:schemeClr val="tx1"/>
                  </a:solidFill>
                  <a:latin typeface="Arial" pitchFamily="34" charset="0"/>
                  <a:cs typeface="Arial" pitchFamily="34" charset="0"/>
                </a:rPr>
                <a:t>ă</a:t>
              </a:r>
              <a:r>
                <a:rPr lang="en-US" sz="2400" dirty="0" smtClean="0">
                  <a:solidFill>
                    <a:schemeClr val="tx1"/>
                  </a:solidFill>
                  <a:latin typeface="Arial" pitchFamily="34" charset="0"/>
                  <a:cs typeface="Arial" pitchFamily="34" charset="0"/>
                </a:rPr>
                <a:t> </a:t>
              </a:r>
              <a:r>
                <a:rPr lang="en-US" sz="2400" dirty="0">
                  <a:solidFill>
                    <a:schemeClr val="tx1"/>
                  </a:solidFill>
                  <a:latin typeface="Arial" pitchFamily="34" charset="0"/>
                  <a:cs typeface="Arial" pitchFamily="34" charset="0"/>
                </a:rPr>
                <a:t>nu </a:t>
              </a:r>
              <a:r>
                <a:rPr lang="en-US" sz="2400" dirty="0" err="1" smtClean="0">
                  <a:solidFill>
                    <a:schemeClr val="tx1"/>
                  </a:solidFill>
                  <a:latin typeface="Arial" pitchFamily="34" charset="0"/>
                  <a:cs typeface="Arial" pitchFamily="34" charset="0"/>
                </a:rPr>
                <a:t>reu</a:t>
              </a:r>
              <a:r>
                <a:rPr lang="ro-RO" sz="2400" dirty="0" smtClean="0">
                  <a:solidFill>
                    <a:schemeClr val="tx1"/>
                  </a:solidFill>
                  <a:latin typeface="Arial" pitchFamily="34" charset="0"/>
                  <a:cs typeface="Arial" pitchFamily="34" charset="0"/>
                </a:rPr>
                <a:t>ş</a:t>
              </a:r>
              <a:r>
                <a:rPr lang="en-US" sz="2400" dirty="0" smtClean="0">
                  <a:solidFill>
                    <a:schemeClr val="tx1"/>
                  </a:solidFill>
                  <a:latin typeface="Arial" pitchFamily="34" charset="0"/>
                  <a:cs typeface="Arial" pitchFamily="34" charset="0"/>
                </a:rPr>
                <a:t>e</a:t>
              </a:r>
              <a:r>
                <a:rPr lang="ro-RO" sz="2400" dirty="0" smtClean="0">
                  <a:solidFill>
                    <a:schemeClr val="tx1"/>
                  </a:solidFill>
                  <a:latin typeface="Arial" pitchFamily="34" charset="0"/>
                  <a:cs typeface="Arial" pitchFamily="34" charset="0"/>
                </a:rPr>
                <a:t>ş</a:t>
              </a:r>
              <a:r>
                <a:rPr lang="en-US" sz="2400" dirty="0" err="1" smtClean="0">
                  <a:solidFill>
                    <a:schemeClr val="tx1"/>
                  </a:solidFill>
                  <a:latin typeface="Arial" pitchFamily="34" charset="0"/>
                  <a:cs typeface="Arial" pitchFamily="34" charset="0"/>
                </a:rPr>
                <a:t>te</a:t>
              </a:r>
              <a:r>
                <a:rPr lang="en-US" sz="2400" dirty="0" smtClean="0">
                  <a:solidFill>
                    <a:schemeClr val="tx1"/>
                  </a:solidFill>
                  <a:latin typeface="Arial" pitchFamily="34" charset="0"/>
                  <a:cs typeface="Arial" pitchFamily="34" charset="0"/>
                </a:rPr>
                <a:t> s</a:t>
              </a:r>
              <a:r>
                <a:rPr lang="ro-RO" sz="2400" dirty="0" smtClean="0">
                  <a:solidFill>
                    <a:schemeClr val="tx1"/>
                  </a:solidFill>
                  <a:latin typeface="Arial" pitchFamily="34" charset="0"/>
                  <a:cs typeface="Arial" pitchFamily="34" charset="0"/>
                </a:rPr>
                <a:t>ă</a:t>
              </a:r>
              <a:r>
                <a:rPr lang="en-US" sz="2400" dirty="0" smtClean="0">
                  <a:solidFill>
                    <a:schemeClr val="tx1"/>
                  </a:solidFill>
                  <a:latin typeface="Arial" pitchFamily="34" charset="0"/>
                  <a:cs typeface="Arial" pitchFamily="34" charset="0"/>
                </a:rPr>
                <a:t>-</a:t>
              </a:r>
              <a:r>
                <a:rPr lang="ro-RO" sz="2400" dirty="0" err="1">
                  <a:solidFill>
                    <a:schemeClr val="tx1"/>
                  </a:solidFill>
                  <a:latin typeface="Arial" pitchFamily="34" charset="0"/>
                  <a:cs typeface="Arial" pitchFamily="34" charset="0"/>
                </a:rPr>
                <a:t>ş</a:t>
              </a:r>
              <a:r>
                <a:rPr lang="en-US" sz="2400" dirty="0" smtClean="0">
                  <a:solidFill>
                    <a:schemeClr val="tx1"/>
                  </a:solidFill>
                  <a:latin typeface="Arial" pitchFamily="34" charset="0"/>
                  <a:cs typeface="Arial" pitchFamily="34" charset="0"/>
                </a:rPr>
                <a:t>i </a:t>
              </a:r>
              <a:r>
                <a:rPr lang="en-US" sz="2400" dirty="0" err="1" smtClean="0">
                  <a:solidFill>
                    <a:schemeClr val="tx1"/>
                  </a:solidFill>
                  <a:latin typeface="Arial" pitchFamily="34" charset="0"/>
                  <a:cs typeface="Arial" pitchFamily="34" charset="0"/>
                </a:rPr>
                <a:t>impun</a:t>
              </a:r>
              <a:r>
                <a:rPr lang="ro-RO" sz="2400" dirty="0" smtClean="0">
                  <a:solidFill>
                    <a:schemeClr val="tx1"/>
                  </a:solidFill>
                  <a:latin typeface="Arial" pitchFamily="34" charset="0"/>
                  <a:cs typeface="Arial" pitchFamily="34" charset="0"/>
                </a:rPr>
                <a:t>ă</a:t>
              </a:r>
              <a:r>
                <a:rPr lang="en-US" sz="2400" dirty="0" smtClean="0">
                  <a:solidFill>
                    <a:schemeClr val="tx1"/>
                  </a:solidFill>
                  <a:latin typeface="Arial" pitchFamily="34" charset="0"/>
                  <a:cs typeface="Arial" pitchFamily="34" charset="0"/>
                </a:rPr>
                <a:t> </a:t>
              </a:r>
              <a:r>
                <a:rPr lang="en-US" sz="2400" dirty="0" err="1">
                  <a:solidFill>
                    <a:schemeClr val="tx1"/>
                  </a:solidFill>
                  <a:latin typeface="Arial" pitchFamily="34" charset="0"/>
                  <a:cs typeface="Arial" pitchFamily="34" charset="0"/>
                </a:rPr>
                <a:t>punctele</a:t>
              </a:r>
              <a:r>
                <a:rPr lang="en-US" sz="2400" dirty="0">
                  <a:solidFill>
                    <a:schemeClr val="tx1"/>
                  </a:solidFill>
                  <a:latin typeface="Arial" pitchFamily="34" charset="0"/>
                  <a:cs typeface="Arial" pitchFamily="34" charset="0"/>
                </a:rPr>
                <a:t> de </a:t>
              </a:r>
              <a:r>
                <a:rPr lang="en-US" sz="2400" dirty="0" err="1">
                  <a:solidFill>
                    <a:schemeClr val="tx1"/>
                  </a:solidFill>
                  <a:latin typeface="Arial" pitchFamily="34" charset="0"/>
                  <a:cs typeface="Arial" pitchFamily="34" charset="0"/>
                </a:rPr>
                <a:t>vedere</a:t>
              </a:r>
              <a:r>
                <a:rPr lang="en-US"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36" name="Picture 2" descr="C:\Documents and Settings\cmiN\Desktop\romana\img\autori\5\ev_Gheorghe_Tattarescu_-_Portretul_lui_Nicolae_Balcescu.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313847">
            <a:off x="102776" y="2994300"/>
            <a:ext cx="2696593" cy="2377809"/>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7" name="Picture 2" descr="C:\Documents and Settings\cmiN\Desktop\romana\img\autori\5\4123-Muzeul-memorial-nicolae-balcescu.jpg"/>
          <p:cNvPicPr>
            <a:picLocks noChangeAspect="1" noChangeArrowheads="1"/>
          </p:cNvPicPr>
          <p:nvPr/>
        </p:nvPicPr>
        <p:blipFill>
          <a:blip r:embed="rId7">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557235">
            <a:off x="-8509" y="772182"/>
            <a:ext cx="2666076" cy="2209908"/>
          </a:xfrm>
          <a:prstGeom prst="rect">
            <a:avLst/>
          </a:prstGeom>
          <a:solidFill>
            <a:srgbClr val="FFFFFF">
              <a:shade val="85000"/>
            </a:srgbClr>
          </a:solidFill>
          <a:ln w="190500" cap="sq">
            <a:solidFill>
              <a:srgbClr val="FFFFFF"/>
            </a:solidFill>
            <a:miter lim="800000"/>
          </a:ln>
          <a:effectLst>
            <a:outerShdw blurRad="50800" dist="38100" dir="8100000" algn="tr"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04439419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29</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30</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31</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32</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chemeClr val="tx1"/>
                  </a:solidFill>
                  <a:latin typeface="Arial" pitchFamily="34" charset="0"/>
                  <a:cs typeface="Arial" pitchFamily="34" charset="0"/>
                </a:rPr>
                <a:t>El va </a:t>
              </a:r>
              <a:r>
                <a:rPr lang="vi-VN" sz="2400" dirty="0" smtClean="0">
                  <a:solidFill>
                    <a:schemeClr val="tx1"/>
                  </a:solidFill>
                  <a:latin typeface="Arial" pitchFamily="34" charset="0"/>
                  <a:cs typeface="Arial" pitchFamily="34" charset="0"/>
                </a:rPr>
                <a:t>sus</a:t>
              </a:r>
              <a:r>
                <a:rPr lang="ro-RO" sz="2400" dirty="0" smtClean="0">
                  <a:solidFill>
                    <a:schemeClr val="tx1"/>
                  </a:solidFill>
                  <a:latin typeface="Arial" pitchFamily="34" charset="0"/>
                  <a:cs typeface="Arial" pitchFamily="34" charset="0"/>
                </a:rPr>
                <a:t>ţ</a:t>
              </a:r>
              <a:r>
                <a:rPr lang="vi-VN" sz="2400" dirty="0" smtClean="0">
                  <a:solidFill>
                    <a:schemeClr val="tx1"/>
                  </a:solidFill>
                  <a:latin typeface="Arial" pitchFamily="34" charset="0"/>
                  <a:cs typeface="Arial" pitchFamily="34" charset="0"/>
                </a:rPr>
                <a:t>ine </a:t>
              </a:r>
              <a:r>
                <a:rPr lang="vi-VN" sz="2400" dirty="0">
                  <a:solidFill>
                    <a:schemeClr val="tx1"/>
                  </a:solidFill>
                  <a:latin typeface="Arial" pitchFamily="34" charset="0"/>
                  <a:cs typeface="Arial" pitchFamily="34" charset="0"/>
                </a:rPr>
                <a:t>votul universal, va </a:t>
              </a:r>
              <a:r>
                <a:rPr lang="ro-RO" sz="2400" dirty="0" smtClean="0">
                  <a:solidFill>
                    <a:schemeClr val="tx1"/>
                  </a:solidFill>
                  <a:latin typeface="Arial" pitchFamily="34" charset="0"/>
                  <a:cs typeface="Arial" pitchFamily="34" charset="0"/>
                </a:rPr>
                <a:t>î</a:t>
              </a:r>
              <a:r>
                <a:rPr lang="vi-VN" sz="2400" dirty="0" smtClean="0">
                  <a:solidFill>
                    <a:schemeClr val="tx1"/>
                  </a:solidFill>
                  <a:latin typeface="Arial" pitchFamily="34" charset="0"/>
                  <a:cs typeface="Arial" pitchFamily="34" charset="0"/>
                </a:rPr>
                <a:t>nfiin</a:t>
              </a:r>
              <a:r>
                <a:rPr lang="ro-RO" sz="2400" dirty="0" smtClean="0">
                  <a:solidFill>
                    <a:schemeClr val="tx1"/>
                  </a:solidFill>
                  <a:latin typeface="Arial" pitchFamily="34" charset="0"/>
                  <a:cs typeface="Arial" pitchFamily="34" charset="0"/>
                </a:rPr>
                <a:t>ţ</a:t>
              </a:r>
              <a:r>
                <a:rPr lang="vi-VN" sz="2400" dirty="0" smtClean="0">
                  <a:solidFill>
                    <a:schemeClr val="tx1"/>
                  </a:solidFill>
                  <a:latin typeface="Arial" pitchFamily="34" charset="0"/>
                  <a:cs typeface="Arial" pitchFamily="34" charset="0"/>
                </a:rPr>
                <a:t>a </a:t>
              </a:r>
              <a:r>
                <a:rPr lang="vi-VN" sz="2400" dirty="0">
                  <a:solidFill>
                    <a:schemeClr val="tx1"/>
                  </a:solidFill>
                  <a:latin typeface="Arial" pitchFamily="34" charset="0"/>
                  <a:cs typeface="Arial" pitchFamily="34" charset="0"/>
                </a:rPr>
                <a:t>comisia pentru </a:t>
              </a:r>
              <a:r>
                <a:rPr lang="vi-VN" sz="2400" dirty="0" smtClean="0">
                  <a:solidFill>
                    <a:schemeClr val="tx1"/>
                  </a:solidFill>
                  <a:latin typeface="Arial" pitchFamily="34" charset="0"/>
                  <a:cs typeface="Arial" pitchFamily="34" charset="0"/>
                </a:rPr>
                <a:t>propagand</a:t>
              </a:r>
              <a:r>
                <a:rPr lang="ro-RO" sz="2400" dirty="0" smtClean="0">
                  <a:solidFill>
                    <a:schemeClr val="tx1"/>
                  </a:solidFill>
                  <a:latin typeface="Arial" pitchFamily="34" charset="0"/>
                  <a:cs typeface="Arial" pitchFamily="34" charset="0"/>
                </a:rPr>
                <a:t>ă</a:t>
              </a:r>
              <a:r>
                <a:rPr lang="vi-VN" sz="2400" dirty="0" smtClean="0">
                  <a:solidFill>
                    <a:schemeClr val="tx1"/>
                  </a:solidFill>
                  <a:latin typeface="Arial" pitchFamily="34" charset="0"/>
                  <a:cs typeface="Arial" pitchFamily="34" charset="0"/>
                </a:rPr>
                <a:t>, dup</a:t>
              </a:r>
              <a:r>
                <a:rPr lang="ro-RO" sz="2400" dirty="0" smtClean="0">
                  <a:solidFill>
                    <a:schemeClr val="tx1"/>
                  </a:solidFill>
                  <a:latin typeface="Arial" pitchFamily="34" charset="0"/>
                  <a:cs typeface="Arial" pitchFamily="34" charset="0"/>
                </a:rPr>
                <a:t>ă</a:t>
              </a:r>
              <a:r>
                <a:rPr lang="vi-VN" sz="2400" dirty="0" smtClean="0">
                  <a:solidFill>
                    <a:schemeClr val="tx1"/>
                  </a:solidFill>
                  <a:latin typeface="Arial" pitchFamily="34" charset="0"/>
                  <a:cs typeface="Arial" pitchFamily="34" charset="0"/>
                </a:rPr>
                <a:t> </a:t>
              </a:r>
              <a:r>
                <a:rPr lang="vi-VN" sz="2400" dirty="0">
                  <a:solidFill>
                    <a:schemeClr val="tx1"/>
                  </a:solidFill>
                  <a:latin typeface="Arial" pitchFamily="34" charset="0"/>
                  <a:cs typeface="Arial" pitchFamily="34" charset="0"/>
                </a:rPr>
                <a:t>modelul francez, </a:t>
              </a:r>
              <a:r>
                <a:rPr lang="ro-RO" sz="2400" dirty="0" smtClean="0">
                  <a:solidFill>
                    <a:schemeClr val="tx1"/>
                  </a:solidFill>
                  <a:latin typeface="Arial" pitchFamily="34" charset="0"/>
                  <a:cs typeface="Arial" pitchFamily="34" charset="0"/>
                </a:rPr>
                <a:t>ş</a:t>
              </a:r>
              <a:r>
                <a:rPr lang="vi-VN" sz="2400" dirty="0" smtClean="0">
                  <a:solidFill>
                    <a:schemeClr val="tx1"/>
                  </a:solidFill>
                  <a:latin typeface="Arial" pitchFamily="34" charset="0"/>
                  <a:cs typeface="Arial" pitchFamily="34" charset="0"/>
                </a:rPr>
                <a:t>i </a:t>
              </a:r>
              <a:r>
                <a:rPr lang="vi-VN" sz="2400" dirty="0">
                  <a:solidFill>
                    <a:schemeClr val="tx1"/>
                  </a:solidFill>
                  <a:latin typeface="Arial" pitchFamily="34" charset="0"/>
                  <a:cs typeface="Arial" pitchFamily="34" charset="0"/>
                </a:rPr>
                <a:t>ziarul zilnic </a:t>
              </a:r>
              <a:r>
                <a:rPr lang="vi-VN" sz="2400" i="1" dirty="0" smtClean="0">
                  <a:solidFill>
                    <a:schemeClr val="tx1"/>
                  </a:solidFill>
                  <a:latin typeface="Arial" pitchFamily="34" charset="0"/>
                  <a:cs typeface="Arial" pitchFamily="34" charset="0"/>
                </a:rPr>
                <a:t>Na</a:t>
              </a:r>
              <a:r>
                <a:rPr lang="ro-RO" sz="2400" i="1" dirty="0" smtClean="0">
                  <a:solidFill>
                    <a:schemeClr val="tx1"/>
                  </a:solidFill>
                  <a:latin typeface="Arial" pitchFamily="34" charset="0"/>
                  <a:cs typeface="Arial" pitchFamily="34" charset="0"/>
                </a:rPr>
                <a:t>ţ</a:t>
              </a:r>
              <a:r>
                <a:rPr lang="vi-VN" sz="2400" i="1" dirty="0" smtClean="0">
                  <a:solidFill>
                    <a:schemeClr val="tx1"/>
                  </a:solidFill>
                  <a:latin typeface="Arial" pitchFamily="34" charset="0"/>
                  <a:cs typeface="Arial" pitchFamily="34" charset="0"/>
                </a:rPr>
                <a:t>ionalul</a:t>
              </a:r>
              <a:r>
                <a:rPr lang="vi-VN"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a:p>
              <a:pPr algn="ctr"/>
              <a:r>
                <a:rPr lang="vi-VN" sz="2400" dirty="0" smtClean="0">
                  <a:solidFill>
                    <a:schemeClr val="tx1"/>
                  </a:solidFill>
                  <a:latin typeface="Arial" pitchFamily="34" charset="0"/>
                  <a:cs typeface="Arial" pitchFamily="34" charset="0"/>
                </a:rPr>
                <a:t>Dup</a:t>
              </a:r>
              <a:r>
                <a:rPr lang="ro-RO" sz="2400" dirty="0" smtClean="0">
                  <a:solidFill>
                    <a:schemeClr val="tx1"/>
                  </a:solidFill>
                  <a:latin typeface="Arial" pitchFamily="34" charset="0"/>
                  <a:cs typeface="Arial" pitchFamily="34" charset="0"/>
                </a:rPr>
                <a:t>ă</a:t>
              </a:r>
              <a:r>
                <a:rPr lang="vi-VN" sz="2400" dirty="0" smtClean="0">
                  <a:solidFill>
                    <a:schemeClr val="tx1"/>
                  </a:solidFill>
                  <a:latin typeface="Arial" pitchFamily="34" charset="0"/>
                  <a:cs typeface="Arial" pitchFamily="34" charset="0"/>
                </a:rPr>
                <a:t> </a:t>
              </a:r>
              <a:r>
                <a:rPr lang="ro-RO" sz="2400" dirty="0" smtClean="0">
                  <a:solidFill>
                    <a:schemeClr val="tx1"/>
                  </a:solidFill>
                  <a:latin typeface="Arial" pitchFamily="34" charset="0"/>
                  <a:cs typeface="Arial" pitchFamily="34" charset="0"/>
                </a:rPr>
                <a:t>î</a:t>
              </a:r>
              <a:r>
                <a:rPr lang="vi-VN" sz="2400" dirty="0" smtClean="0">
                  <a:solidFill>
                    <a:schemeClr val="tx1"/>
                  </a:solidFill>
                  <a:latin typeface="Arial" pitchFamily="34" charset="0"/>
                  <a:cs typeface="Arial" pitchFamily="34" charset="0"/>
                </a:rPr>
                <a:t>nfr</a:t>
              </a:r>
              <a:r>
                <a:rPr lang="ro-RO" sz="2400" dirty="0" smtClean="0">
                  <a:solidFill>
                    <a:schemeClr val="tx1"/>
                  </a:solidFill>
                  <a:latin typeface="Arial" pitchFamily="34" charset="0"/>
                  <a:cs typeface="Arial" pitchFamily="34" charset="0"/>
                </a:rPr>
                <a:t>â</a:t>
              </a:r>
              <a:r>
                <a:rPr lang="vi-VN" sz="2400" dirty="0" smtClean="0">
                  <a:solidFill>
                    <a:schemeClr val="tx1"/>
                  </a:solidFill>
                  <a:latin typeface="Arial" pitchFamily="34" charset="0"/>
                  <a:cs typeface="Arial" pitchFamily="34" charset="0"/>
                </a:rPr>
                <a:t>ngerea revolu</a:t>
              </a:r>
              <a:r>
                <a:rPr lang="ro-RO" sz="2400" dirty="0" smtClean="0">
                  <a:solidFill>
                    <a:schemeClr val="tx1"/>
                  </a:solidFill>
                  <a:latin typeface="Arial" pitchFamily="34" charset="0"/>
                  <a:cs typeface="Arial" pitchFamily="34" charset="0"/>
                </a:rPr>
                <a:t>ţ</a:t>
              </a:r>
              <a:r>
                <a:rPr lang="vi-VN" sz="2400" dirty="0" smtClean="0">
                  <a:solidFill>
                    <a:schemeClr val="tx1"/>
                  </a:solidFill>
                  <a:latin typeface="Arial" pitchFamily="34" charset="0"/>
                  <a:cs typeface="Arial" pitchFamily="34" charset="0"/>
                </a:rPr>
                <a:t>iei</a:t>
              </a:r>
              <a:r>
                <a:rPr lang="vi-VN" sz="2400" dirty="0">
                  <a:solidFill>
                    <a:schemeClr val="tx1"/>
                  </a:solidFill>
                  <a:latin typeface="Arial" pitchFamily="34" charset="0"/>
                  <a:cs typeface="Arial" pitchFamily="34" charset="0"/>
                </a:rPr>
                <a:t>, </a:t>
              </a:r>
              <a:r>
                <a:rPr lang="vi-VN" sz="2400" dirty="0" smtClean="0">
                  <a:solidFill>
                    <a:schemeClr val="tx1"/>
                  </a:solidFill>
                  <a:latin typeface="Arial" pitchFamily="34" charset="0"/>
                  <a:cs typeface="Arial" pitchFamily="34" charset="0"/>
                </a:rPr>
                <a:t>B</a:t>
              </a:r>
              <a:r>
                <a:rPr lang="ro-RO" sz="2400" dirty="0" smtClean="0">
                  <a:solidFill>
                    <a:schemeClr val="tx1"/>
                  </a:solidFill>
                  <a:latin typeface="Arial" pitchFamily="34" charset="0"/>
                  <a:cs typeface="Arial" pitchFamily="34" charset="0"/>
                </a:rPr>
                <a:t>ă</a:t>
              </a:r>
              <a:r>
                <a:rPr lang="vi-VN" sz="2400" dirty="0" smtClean="0">
                  <a:solidFill>
                    <a:schemeClr val="tx1"/>
                  </a:solidFill>
                  <a:latin typeface="Arial" pitchFamily="34" charset="0"/>
                  <a:cs typeface="Arial" pitchFamily="34" charset="0"/>
                </a:rPr>
                <a:t>lcescu</a:t>
              </a:r>
              <a:r>
                <a:rPr lang="vi-VN" sz="2400" dirty="0">
                  <a:solidFill>
                    <a:schemeClr val="tx1"/>
                  </a:solidFill>
                  <a:latin typeface="Arial" pitchFamily="34" charset="0"/>
                  <a:cs typeface="Arial" pitchFamily="34" charset="0"/>
                </a:rPr>
                <a:t>, ca mai </a:t>
              </a:r>
              <a:r>
                <a:rPr lang="vi-VN" sz="2400" dirty="0" smtClean="0">
                  <a:solidFill>
                    <a:schemeClr val="tx1"/>
                  </a:solidFill>
                  <a:latin typeface="Arial" pitchFamily="34" charset="0"/>
                  <a:cs typeface="Arial" pitchFamily="34" charset="0"/>
                </a:rPr>
                <a:t>to</a:t>
              </a:r>
              <a:r>
                <a:rPr lang="ro-RO" sz="2400" dirty="0" smtClean="0">
                  <a:solidFill>
                    <a:schemeClr val="tx1"/>
                  </a:solidFill>
                  <a:latin typeface="Arial" pitchFamily="34" charset="0"/>
                  <a:cs typeface="Arial" pitchFamily="34" charset="0"/>
                </a:rPr>
                <a:t>ţ</a:t>
              </a:r>
              <a:r>
                <a:rPr lang="vi-VN" sz="2400" dirty="0" smtClean="0">
                  <a:solidFill>
                    <a:schemeClr val="tx1"/>
                  </a:solidFill>
                  <a:latin typeface="Arial" pitchFamily="34" charset="0"/>
                  <a:cs typeface="Arial" pitchFamily="34" charset="0"/>
                </a:rPr>
                <a:t>i conduc</a:t>
              </a:r>
              <a:r>
                <a:rPr lang="ro-RO" sz="2400" dirty="0">
                  <a:solidFill>
                    <a:schemeClr val="tx1"/>
                  </a:solidFill>
                  <a:latin typeface="Arial" pitchFamily="34" charset="0"/>
                  <a:cs typeface="Arial" pitchFamily="34" charset="0"/>
                </a:rPr>
                <a:t>ă</a:t>
              </a:r>
              <a:r>
                <a:rPr lang="vi-VN" sz="2400" dirty="0" smtClean="0">
                  <a:solidFill>
                    <a:schemeClr val="tx1"/>
                  </a:solidFill>
                  <a:latin typeface="Arial" pitchFamily="34" charset="0"/>
                  <a:cs typeface="Arial" pitchFamily="34" charset="0"/>
                </a:rPr>
                <a:t>torii revolu</a:t>
              </a:r>
              <a:r>
                <a:rPr lang="ro-RO" sz="2400" dirty="0" smtClean="0">
                  <a:solidFill>
                    <a:schemeClr val="tx1"/>
                  </a:solidFill>
                  <a:latin typeface="Arial" pitchFamily="34" charset="0"/>
                  <a:cs typeface="Arial" pitchFamily="34" charset="0"/>
                </a:rPr>
                <a:t>ţ</a:t>
              </a:r>
              <a:r>
                <a:rPr lang="vi-VN" sz="2400" dirty="0" smtClean="0">
                  <a:solidFill>
                    <a:schemeClr val="tx1"/>
                  </a:solidFill>
                  <a:latin typeface="Arial" pitchFamily="34" charset="0"/>
                  <a:cs typeface="Arial" pitchFamily="34" charset="0"/>
                </a:rPr>
                <a:t>iei</a:t>
              </a:r>
              <a:r>
                <a:rPr lang="vi-VN" sz="2400" dirty="0">
                  <a:solidFill>
                    <a:schemeClr val="tx1"/>
                  </a:solidFill>
                  <a:latin typeface="Arial" pitchFamily="34" charset="0"/>
                  <a:cs typeface="Arial" pitchFamily="34" charset="0"/>
                </a:rPr>
                <a:t>, se va refugia </a:t>
              </a:r>
              <a:r>
                <a:rPr lang="ro-RO" sz="2400" dirty="0" smtClean="0">
                  <a:solidFill>
                    <a:schemeClr val="tx1"/>
                  </a:solidFill>
                  <a:latin typeface="Arial" pitchFamily="34" charset="0"/>
                  <a:cs typeface="Arial" pitchFamily="34" charset="0"/>
                </a:rPr>
                <a:t>î</a:t>
              </a:r>
              <a:r>
                <a:rPr lang="vi-VN" sz="2400" dirty="0" smtClean="0">
                  <a:solidFill>
                    <a:schemeClr val="tx1"/>
                  </a:solidFill>
                  <a:latin typeface="Arial" pitchFamily="34" charset="0"/>
                  <a:cs typeface="Arial" pitchFamily="34" charset="0"/>
                </a:rPr>
                <a:t>n str</a:t>
              </a:r>
              <a:r>
                <a:rPr lang="ro-RO" sz="2400" dirty="0">
                  <a:solidFill>
                    <a:schemeClr val="tx1"/>
                  </a:solidFill>
                  <a:latin typeface="Arial" pitchFamily="34" charset="0"/>
                  <a:cs typeface="Arial" pitchFamily="34" charset="0"/>
                </a:rPr>
                <a:t>ă</a:t>
              </a:r>
              <a:r>
                <a:rPr lang="vi-VN" sz="2400" dirty="0" smtClean="0">
                  <a:solidFill>
                    <a:schemeClr val="tx1"/>
                  </a:solidFill>
                  <a:latin typeface="Arial" pitchFamily="34" charset="0"/>
                  <a:cs typeface="Arial" pitchFamily="34" charset="0"/>
                </a:rPr>
                <a:t>in</a:t>
              </a:r>
              <a:r>
                <a:rPr lang="ro-RO" sz="2400" dirty="0" smtClean="0">
                  <a:solidFill>
                    <a:schemeClr val="tx1"/>
                  </a:solidFill>
                  <a:latin typeface="Arial" pitchFamily="34" charset="0"/>
                  <a:cs typeface="Arial" pitchFamily="34" charset="0"/>
                </a:rPr>
                <a:t>ă</a:t>
              </a:r>
              <a:r>
                <a:rPr lang="vi-VN" sz="2400" dirty="0" smtClean="0">
                  <a:solidFill>
                    <a:schemeClr val="tx1"/>
                  </a:solidFill>
                  <a:latin typeface="Arial" pitchFamily="34" charset="0"/>
                  <a:cs typeface="Arial" pitchFamily="34" charset="0"/>
                </a:rPr>
                <a:t>tate.</a:t>
              </a:r>
              <a:endParaRPr lang="vi-VN" sz="2400" dirty="0">
                <a:solidFill>
                  <a:schemeClr val="tx1"/>
                </a:solidFill>
                <a:latin typeface="Arial" pitchFamily="34" charset="0"/>
                <a:cs typeface="Arial" pitchFamily="34" charset="0"/>
              </a:endParaRPr>
            </a:p>
          </p:txBody>
        </p:sp>
      </p:grpSp>
      <p:pic>
        <p:nvPicPr>
          <p:cNvPr id="36" name="Picture 2" descr="C:\Documents and Settings\cmiN\Desktop\romana\img\autori\5\ev_Gheorghe_Tattarescu_-_Portretul_lui_Nicolae_Balcescu.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313847">
            <a:off x="102776" y="2994300"/>
            <a:ext cx="2696593" cy="2377809"/>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7" name="Picture 2" descr="C:\Documents and Settings\cmiN\Desktop\romana\img\autori\5\4123-Muzeul-memorial-nicolae-balcescu.jpg"/>
          <p:cNvPicPr>
            <a:picLocks noChangeAspect="1" noChangeArrowheads="1"/>
          </p:cNvPicPr>
          <p:nvPr/>
        </p:nvPicPr>
        <p:blipFill>
          <a:blip r:embed="rId7">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557235">
            <a:off x="-8509" y="772182"/>
            <a:ext cx="2666076" cy="2209908"/>
          </a:xfrm>
          <a:prstGeom prst="rect">
            <a:avLst/>
          </a:prstGeom>
          <a:solidFill>
            <a:srgbClr val="FFFFFF">
              <a:shade val="85000"/>
            </a:srgbClr>
          </a:solidFill>
          <a:ln w="190500" cap="sq">
            <a:solidFill>
              <a:srgbClr val="FFFFFF"/>
            </a:solidFill>
            <a:miter lim="800000"/>
          </a:ln>
          <a:effectLst>
            <a:outerShdw blurRad="50800" dist="38100" dir="8100000" algn="tr"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254019159"/>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29</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30</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31</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32</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chemeClr val="tx1"/>
                  </a:solidFill>
                  <a:latin typeface="Arial" pitchFamily="34" charset="0"/>
                  <a:cs typeface="Arial" pitchFamily="34" charset="0"/>
                </a:rPr>
                <a:t>Iată un exemplu de caracterizare făcută de către ideologia comunistă lui Nicolae Bălcescu</a:t>
              </a:r>
              <a:r>
                <a:rPr lang="vi-VN" sz="2400" dirty="0" smtClean="0">
                  <a:solidFill>
                    <a:schemeClr val="tx1"/>
                  </a:solidFill>
                  <a:latin typeface="Arial" pitchFamily="34" charset="0"/>
                  <a:cs typeface="Arial" pitchFamily="34" charset="0"/>
                </a:rPr>
                <a:t>:</a:t>
              </a:r>
              <a:endParaRPr lang="ro-RO" sz="2400" dirty="0" smtClean="0">
                <a:solidFill>
                  <a:schemeClr val="tx1"/>
                </a:solidFill>
                <a:latin typeface="Arial" pitchFamily="34" charset="0"/>
                <a:cs typeface="Arial" pitchFamily="34" charset="0"/>
              </a:endParaRPr>
            </a:p>
            <a:p>
              <a:pPr algn="ctr"/>
              <a:r>
                <a:rPr lang="vi-VN" sz="2400" dirty="0" smtClean="0">
                  <a:solidFill>
                    <a:schemeClr val="tx1"/>
                  </a:solidFill>
                  <a:latin typeface="Arial" pitchFamily="34" charset="0"/>
                  <a:cs typeface="Arial" pitchFamily="34" charset="0"/>
                </a:rPr>
                <a:t>„</a:t>
              </a:r>
              <a:r>
                <a:rPr lang="vi-VN" sz="2400" dirty="0">
                  <a:solidFill>
                    <a:schemeClr val="tx1"/>
                  </a:solidFill>
                  <a:latin typeface="Arial" pitchFamily="34" charset="0"/>
                  <a:cs typeface="Arial" pitchFamily="34" charset="0"/>
                </a:rPr>
                <a:t>Nicolae Bălcescu este figura cea mai luminoasă a revoluției de la 1848. E tipul revoluționarului care, înțelegând mersul istoriei, și-a dat seama că adevărata revoluție trebuie să se sprijine pe forța poporului, să-i exprime năzuințele și drepturile</a:t>
              </a:r>
              <a:r>
                <a:rPr lang="vi-VN"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36" name="Picture 2" descr="C:\Documents and Settings\cmiN\Desktop\romana\img\autori\5\ev_Gheorghe_Tattarescu_-_Portretul_lui_Nicolae_Balcescu.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313847">
            <a:off x="102776" y="2994300"/>
            <a:ext cx="2696593" cy="2377809"/>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7" name="Picture 2" descr="C:\Documents and Settings\cmiN\Desktop\romana\img\autori\5\4123-Muzeul-memorial-nicolae-balcescu.jpg"/>
          <p:cNvPicPr>
            <a:picLocks noChangeAspect="1" noChangeArrowheads="1"/>
          </p:cNvPicPr>
          <p:nvPr/>
        </p:nvPicPr>
        <p:blipFill>
          <a:blip r:embed="rId7">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557235">
            <a:off x="-8509" y="772182"/>
            <a:ext cx="2666076" cy="2209908"/>
          </a:xfrm>
          <a:prstGeom prst="rect">
            <a:avLst/>
          </a:prstGeom>
          <a:solidFill>
            <a:srgbClr val="FFFFFF">
              <a:shade val="85000"/>
            </a:srgbClr>
          </a:solidFill>
          <a:ln w="190500" cap="sq">
            <a:solidFill>
              <a:srgbClr val="FFFFFF"/>
            </a:solidFill>
            <a:miter lim="800000"/>
          </a:ln>
          <a:effectLst>
            <a:outerShdw blurRad="50800" dist="38100" dir="8100000" algn="tr"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56648225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31</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32</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33</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34</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a:solidFill>
                    <a:schemeClr val="tx1"/>
                  </a:solidFill>
                  <a:latin typeface="Arial" pitchFamily="34" charset="0"/>
                  <a:cs typeface="Arial" pitchFamily="34" charset="0"/>
                </a:rPr>
                <a:t>Vasile Alecsandri</a:t>
              </a:r>
            </a:p>
            <a:p>
              <a:pPr algn="ctr"/>
              <a:r>
                <a:rPr lang="vi-VN" sz="2400" dirty="0">
                  <a:solidFill>
                    <a:schemeClr val="tx1"/>
                  </a:solidFill>
                  <a:latin typeface="Arial" pitchFamily="34" charset="0"/>
                  <a:cs typeface="Arial" pitchFamily="34" charset="0"/>
                </a:rPr>
                <a:t>Vasile Alecsandri (n. 21 iulie 1821, Bacău — d. 22 august 1890, Mircești, județul Iași) a fost un poet, dramaturg, folclorist, om politic, ministru, diplomat, academician român, membru fondator al Academiei Române, creator al teatrului românesc și al literaturii dramatice în România, personalitate marcantă a Moldovei și apoi a României de-a lungul întregului secol al XIX-lea</a:t>
              </a:r>
              <a:r>
                <a:rPr lang="vi-VN"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6146" name="Picture 2" descr="C:\Documents and Settings\cmiN\Desktop\Vasile_Alecsandri.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63738">
            <a:off x="136720" y="1421661"/>
            <a:ext cx="2642364" cy="35195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542418773"/>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21" presetClass="entr" presetSubtype="1" fill="hold" nodeType="withEffect">
                                  <p:stCondLst>
                                    <p:cond delay="0"/>
                                  </p:stCondLst>
                                  <p:childTnLst>
                                    <p:set>
                                      <p:cBhvr>
                                        <p:cTn id="45" dur="1" fill="hold">
                                          <p:stCondLst>
                                            <p:cond delay="0"/>
                                          </p:stCondLst>
                                        </p:cTn>
                                        <p:tgtEl>
                                          <p:spTgt spid="6146"/>
                                        </p:tgtEl>
                                        <p:attrNameLst>
                                          <p:attrName>style.visibility</p:attrName>
                                        </p:attrNameLst>
                                      </p:cBhvr>
                                      <p:to>
                                        <p:strVal val="visible"/>
                                      </p:to>
                                    </p:set>
                                    <p:animEffect transition="in" filter="wheel(1)">
                                      <p:cBhvr>
                                        <p:cTn id="46" dur="2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31</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32</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33</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34</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chemeClr val="tx1"/>
                  </a:solidFill>
                  <a:latin typeface="Arial" pitchFamily="34" charset="0"/>
                  <a:cs typeface="Arial" pitchFamily="34" charset="0"/>
                </a:rPr>
                <a:t>A fost unul dintre fruntașii mișcării revoluționare din Moldova, redactând împreună cu Kogălniceanu și C. Negri </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Dorințele </a:t>
              </a:r>
              <a:r>
                <a:rPr lang="vi-VN" sz="2400" dirty="0">
                  <a:solidFill>
                    <a:schemeClr val="tx1"/>
                  </a:solidFill>
                  <a:latin typeface="Arial" pitchFamily="34" charset="0"/>
                  <a:cs typeface="Arial" pitchFamily="34" charset="0"/>
                </a:rPr>
                <a:t>partidei naționale din </a:t>
              </a:r>
              <a:r>
                <a:rPr lang="vi-VN" sz="2400" dirty="0" smtClean="0">
                  <a:solidFill>
                    <a:schemeClr val="tx1"/>
                  </a:solidFill>
                  <a:latin typeface="Arial" pitchFamily="34" charset="0"/>
                  <a:cs typeface="Arial" pitchFamily="34" charset="0"/>
                </a:rPr>
                <a:t>Moldova</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a:t>
              </a:r>
              <a:r>
                <a:rPr lang="en-US" sz="2400" dirty="0" smtClean="0">
                  <a:solidFill>
                    <a:schemeClr val="tx1"/>
                  </a:solidFill>
                  <a:latin typeface="Arial" pitchFamily="34" charset="0"/>
                  <a:cs typeface="Arial" pitchFamily="34" charset="0"/>
                </a:rPr>
                <a:t> </a:t>
              </a:r>
              <a:r>
                <a:rPr lang="vi-VN" sz="2400" dirty="0" smtClean="0">
                  <a:solidFill>
                    <a:schemeClr val="tx1"/>
                  </a:solidFill>
                  <a:latin typeface="Arial" pitchFamily="34" charset="0"/>
                  <a:cs typeface="Arial" pitchFamily="34" charset="0"/>
                </a:rPr>
                <a:t>principalul </a:t>
              </a:r>
              <a:r>
                <a:rPr lang="vi-VN" sz="2400" dirty="0">
                  <a:solidFill>
                    <a:schemeClr val="tx1"/>
                  </a:solidFill>
                  <a:latin typeface="Arial" pitchFamily="34" charset="0"/>
                  <a:cs typeface="Arial" pitchFamily="34" charset="0"/>
                </a:rPr>
                <a:t>manifest al revoluționarilor moldoveni.</a:t>
              </a:r>
            </a:p>
            <a:p>
              <a:pPr algn="ctr"/>
              <a:r>
                <a:rPr lang="vi-VN" sz="2400" dirty="0">
                  <a:solidFill>
                    <a:schemeClr val="tx1"/>
                  </a:solidFill>
                  <a:latin typeface="Arial" pitchFamily="34" charset="0"/>
                  <a:cs typeface="Arial" pitchFamily="34" charset="0"/>
                </a:rPr>
                <a:t>În 1859 - Este numit de domnitorul Al. I. Cuza ministru al afacerilor externe; va fi trimis în Franța, Anglia și Piemont pentru a pleda în scopul recunoașterii </a:t>
              </a:r>
              <a:r>
                <a:rPr lang="vi-VN" sz="2400" i="1" dirty="0">
                  <a:solidFill>
                    <a:schemeClr val="tx1"/>
                  </a:solidFill>
                  <a:latin typeface="Arial" pitchFamily="34" charset="0"/>
                  <a:cs typeface="Arial" pitchFamily="34" charset="0"/>
                </a:rPr>
                <a:t>Unirii</a:t>
              </a:r>
              <a:r>
                <a:rPr lang="vi-VN" sz="2400" dirty="0">
                  <a:solidFill>
                    <a:schemeClr val="tx1"/>
                  </a:solidFill>
                  <a:latin typeface="Arial" pitchFamily="34" charset="0"/>
                  <a:cs typeface="Arial" pitchFamily="34" charset="0"/>
                </a:rPr>
                <a:t>.</a:t>
              </a:r>
            </a:p>
            <a:p>
              <a:pPr algn="ctr"/>
              <a:r>
                <a:rPr lang="vi-VN" sz="2400" dirty="0">
                  <a:solidFill>
                    <a:schemeClr val="tx1"/>
                  </a:solidFill>
                  <a:latin typeface="Arial" pitchFamily="34" charset="0"/>
                  <a:cs typeface="Arial" pitchFamily="34" charset="0"/>
                </a:rPr>
                <a:t>Primește Premiul Academiei pentru Literatură în 1881</a:t>
              </a:r>
              <a:r>
                <a:rPr lang="vi-VN"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12290" name="Picture 2" descr="C:\Documents and Settings\cmiN\Desktop\romana\img\autori\6\Teatrul National Vasile Alecsandri Iasi.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351489" y="1439861"/>
            <a:ext cx="2465104" cy="3563624"/>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88858689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21" presetClass="entr" presetSubtype="1" fill="hold" nodeType="withEffect">
                                  <p:stCondLst>
                                    <p:cond delay="0"/>
                                  </p:stCondLst>
                                  <p:childTnLst>
                                    <p:set>
                                      <p:cBhvr>
                                        <p:cTn id="45" dur="1" fill="hold">
                                          <p:stCondLst>
                                            <p:cond delay="0"/>
                                          </p:stCondLst>
                                        </p:cTn>
                                        <p:tgtEl>
                                          <p:spTgt spid="12290"/>
                                        </p:tgtEl>
                                        <p:attrNameLst>
                                          <p:attrName>style.visibility</p:attrName>
                                        </p:attrNameLst>
                                      </p:cBhvr>
                                      <p:to>
                                        <p:strVal val="visible"/>
                                      </p:to>
                                    </p:set>
                                    <p:animEffect transition="in" filter="wheel(1)">
                                      <p:cBhvr>
                                        <p:cTn id="46" dur="20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33</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34</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35</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36</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chemeClr val="tx1"/>
                  </a:solidFill>
                  <a:latin typeface="Arial" pitchFamily="34" charset="0"/>
                  <a:cs typeface="Arial" pitchFamily="34" charset="0"/>
                </a:rPr>
                <a:t>În 1863 ia naștere la Iași societatea </a:t>
              </a:r>
              <a:r>
                <a:rPr lang="vi-VN" sz="2400" i="1" dirty="0">
                  <a:solidFill>
                    <a:schemeClr val="tx1"/>
                  </a:solidFill>
                  <a:latin typeface="Arial" pitchFamily="34" charset="0"/>
                  <a:cs typeface="Arial" pitchFamily="34" charset="0"/>
                </a:rPr>
                <a:t>Junimea</a:t>
              </a:r>
              <a:r>
                <a:rPr lang="vi-VN" sz="2400" dirty="0">
                  <a:solidFill>
                    <a:schemeClr val="tx1"/>
                  </a:solidFill>
                  <a:latin typeface="Arial" pitchFamily="34" charset="0"/>
                  <a:cs typeface="Arial" pitchFamily="34" charset="0"/>
                </a:rPr>
                <a:t>, al cărui membru onorific a fost până la sfârșitul vieții</a:t>
              </a:r>
              <a:r>
                <a:rPr lang="vi-VN" sz="2400" dirty="0" smtClean="0">
                  <a:solidFill>
                    <a:schemeClr val="tx1"/>
                  </a:solidFill>
                  <a:latin typeface="Arial" pitchFamily="34" charset="0"/>
                  <a:cs typeface="Arial" pitchFamily="34" charset="0"/>
                </a:rPr>
                <a:t>.</a:t>
              </a:r>
              <a:r>
                <a:rPr lang="en-US" sz="2400" dirty="0" smtClean="0">
                  <a:solidFill>
                    <a:schemeClr val="tx1"/>
                  </a:solidFill>
                  <a:latin typeface="Arial" pitchFamily="34" charset="0"/>
                  <a:cs typeface="Arial" pitchFamily="34" charset="0"/>
                </a:rPr>
                <a:t> </a:t>
              </a:r>
              <a:r>
                <a:rPr lang="ro-RO" sz="2400" dirty="0" smtClean="0">
                  <a:solidFill>
                    <a:schemeClr val="tx1"/>
                  </a:solidFill>
                  <a:latin typeface="Arial" pitchFamily="34" charset="0"/>
                  <a:cs typeface="Arial" pitchFamily="34" charset="0"/>
                </a:rPr>
                <a:t>În 1867</a:t>
              </a:r>
              <a:r>
                <a:rPr lang="vi-VN" sz="2400" dirty="0" smtClean="0">
                  <a:solidFill>
                    <a:schemeClr val="tx1"/>
                  </a:solidFill>
                  <a:latin typeface="Arial" pitchFamily="34" charset="0"/>
                  <a:cs typeface="Arial" pitchFamily="34" charset="0"/>
                </a:rPr>
                <a:t> este </a:t>
              </a:r>
              <a:r>
                <a:rPr lang="vi-VN" sz="2400" dirty="0">
                  <a:solidFill>
                    <a:schemeClr val="tx1"/>
                  </a:solidFill>
                  <a:latin typeface="Arial" pitchFamily="34" charset="0"/>
                  <a:cs typeface="Arial" pitchFamily="34" charset="0"/>
                </a:rPr>
                <a:t>ales membru al </a:t>
              </a:r>
              <a:r>
                <a:rPr lang="vi-VN" sz="2400" i="1" dirty="0">
                  <a:solidFill>
                    <a:schemeClr val="tx1"/>
                  </a:solidFill>
                  <a:latin typeface="Arial" pitchFamily="34" charset="0"/>
                  <a:cs typeface="Arial" pitchFamily="34" charset="0"/>
                </a:rPr>
                <a:t>Societății literare </a:t>
              </a:r>
              <a:r>
                <a:rPr lang="vi-VN" sz="2400" i="1" dirty="0" smtClean="0">
                  <a:solidFill>
                    <a:schemeClr val="tx1"/>
                  </a:solidFill>
                  <a:latin typeface="Arial" pitchFamily="34" charset="0"/>
                  <a:cs typeface="Arial" pitchFamily="34" charset="0"/>
                </a:rPr>
                <a:t>române</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 În </a:t>
              </a:r>
              <a:r>
                <a:rPr lang="vi-VN" sz="2400" dirty="0">
                  <a:solidFill>
                    <a:schemeClr val="tx1"/>
                  </a:solidFill>
                  <a:latin typeface="Arial" pitchFamily="34" charset="0"/>
                  <a:cs typeface="Arial" pitchFamily="34" charset="0"/>
                </a:rPr>
                <a:t>1886, Titu Maiorescu a publicat în </a:t>
              </a:r>
              <a:r>
                <a:rPr lang="vi-VN" sz="2400" i="1" dirty="0">
                  <a:solidFill>
                    <a:schemeClr val="tx1"/>
                  </a:solidFill>
                  <a:latin typeface="Arial" pitchFamily="34" charset="0"/>
                  <a:cs typeface="Arial" pitchFamily="34" charset="0"/>
                </a:rPr>
                <a:t>Convorbiri literare</a:t>
              </a:r>
              <a:r>
                <a:rPr lang="vi-VN" sz="2400" dirty="0">
                  <a:solidFill>
                    <a:schemeClr val="tx1"/>
                  </a:solidFill>
                  <a:latin typeface="Arial" pitchFamily="34" charset="0"/>
                  <a:cs typeface="Arial" pitchFamily="34" charset="0"/>
                </a:rPr>
                <a:t> articolul </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Poeți </a:t>
              </a:r>
              <a:r>
                <a:rPr lang="vi-VN" sz="2400" dirty="0">
                  <a:solidFill>
                    <a:schemeClr val="tx1"/>
                  </a:solidFill>
                  <a:latin typeface="Arial" pitchFamily="34" charset="0"/>
                  <a:cs typeface="Arial" pitchFamily="34" charset="0"/>
                </a:rPr>
                <a:t>și </a:t>
              </a:r>
              <a:r>
                <a:rPr lang="vi-VN" sz="2400" dirty="0" smtClean="0">
                  <a:solidFill>
                    <a:schemeClr val="tx1"/>
                  </a:solidFill>
                  <a:latin typeface="Arial" pitchFamily="34" charset="0"/>
                  <a:cs typeface="Arial" pitchFamily="34" charset="0"/>
                </a:rPr>
                <a:t>critici</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 </a:t>
              </a:r>
              <a:r>
                <a:rPr lang="vi-VN" sz="2400" dirty="0">
                  <a:solidFill>
                    <a:schemeClr val="tx1"/>
                  </a:solidFill>
                  <a:latin typeface="Arial" pitchFamily="34" charset="0"/>
                  <a:cs typeface="Arial" pitchFamily="34" charset="0"/>
                </a:rPr>
                <a:t>acesta se încheie cu o privire sintetică asupra operei </a:t>
              </a:r>
              <a:r>
                <a:rPr lang="vi-VN" sz="2400" dirty="0" smtClean="0">
                  <a:solidFill>
                    <a:schemeClr val="tx1"/>
                  </a:solidFill>
                  <a:latin typeface="Arial" pitchFamily="34" charset="0"/>
                  <a:cs typeface="Arial" pitchFamily="34" charset="0"/>
                </a:rPr>
                <a:t>lui</a:t>
              </a:r>
              <a:r>
                <a:rPr lang="en-US" sz="2400" dirty="0" smtClean="0">
                  <a:solidFill>
                    <a:schemeClr val="tx1"/>
                  </a:solidFill>
                  <a:latin typeface="Arial" pitchFamily="34" charset="0"/>
                  <a:cs typeface="Arial" pitchFamily="34" charset="0"/>
                </a:rPr>
                <a:t> </a:t>
              </a:r>
              <a:r>
                <a:rPr lang="vi-VN" sz="2400" dirty="0" smtClean="0">
                  <a:solidFill>
                    <a:schemeClr val="tx1"/>
                  </a:solidFill>
                  <a:latin typeface="Arial" pitchFamily="34" charset="0"/>
                  <a:cs typeface="Arial" pitchFamily="34" charset="0"/>
                </a:rPr>
                <a:t>Alecsandri:</a:t>
              </a:r>
              <a:r>
                <a:rPr lang="en-US" sz="2400" dirty="0" smtClean="0">
                  <a:solidFill>
                    <a:schemeClr val="tx1"/>
                  </a:solidFill>
                  <a:latin typeface="Arial" pitchFamily="34" charset="0"/>
                  <a:cs typeface="Arial" pitchFamily="34" charset="0"/>
                </a:rPr>
                <a:t> </a:t>
              </a:r>
              <a:r>
                <a:rPr lang="vi-VN" sz="2400" dirty="0" smtClean="0">
                  <a:solidFill>
                    <a:schemeClr val="tx1"/>
                  </a:solidFill>
                  <a:latin typeface="Arial" pitchFamily="34" charset="0"/>
                  <a:cs typeface="Arial" pitchFamily="34" charset="0"/>
                </a:rPr>
                <a:t>„</a:t>
              </a:r>
              <a:r>
                <a:rPr lang="vi-VN" sz="2400" dirty="0">
                  <a:solidFill>
                    <a:schemeClr val="tx1"/>
                  </a:solidFill>
                  <a:latin typeface="Arial" pitchFamily="34" charset="0"/>
                  <a:cs typeface="Arial" pitchFamily="34" charset="0"/>
                </a:rPr>
                <a:t>A lui liră multicoloră a răsunat la orice adiere ce s-a putut deștepta din mișcarea poporului nostru în mijlocia lui. În ce stă valoarea unică a lui Alecsandri? În această totalitate a acțiunilor sale literare</a:t>
              </a:r>
              <a:r>
                <a:rPr lang="vi-VN"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36" name="Picture 2" descr="C:\Documents and Settings\cmiN\Desktop\romana\img\autori\6\Misu_Popp_-_Portretul_lui_Vasile_Alecsandri.jpg"/>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191435">
            <a:off x="449536" y="3028670"/>
            <a:ext cx="2167450" cy="2154556"/>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7" name="Picture 2" descr="C:\Documents and Settings\cmiN\Desktop\romana\img\autori\6\Teatrul National Vasile Alecsandri Iasi.jpg"/>
          <p:cNvPicPr>
            <a:picLocks noChangeAspect="1" noChangeArrowheads="1"/>
          </p:cNvPicPr>
          <p:nvPr/>
        </p:nvPicPr>
        <p:blipFill>
          <a:blip r:embed="rId7">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331182">
            <a:off x="267133" y="1200479"/>
            <a:ext cx="2380426" cy="2125005"/>
          </a:xfrm>
          <a:prstGeom prst="rect">
            <a:avLst/>
          </a:prstGeom>
          <a:solidFill>
            <a:srgbClr val="FFFFFF">
              <a:shade val="85000"/>
            </a:srgbClr>
          </a:solidFill>
          <a:ln w="190500" cap="sq">
            <a:solidFill>
              <a:srgbClr val="FFFFFF"/>
            </a:solidFill>
            <a:miter lim="800000"/>
          </a:ln>
          <a:effectLst>
            <a:outerShdw blurRad="50800" dist="38100" dir="8100000" algn="tr"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535199882"/>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33</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34</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35</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36</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Arial" pitchFamily="34" charset="0"/>
                  <a:cs typeface="Arial" pitchFamily="34" charset="0"/>
                </a:rPr>
                <a:t>Este </a:t>
              </a:r>
              <a:r>
                <a:rPr lang="en-US" sz="2400" dirty="0">
                  <a:solidFill>
                    <a:schemeClr val="tx1"/>
                  </a:solidFill>
                  <a:latin typeface="Arial" pitchFamily="34" charset="0"/>
                  <a:cs typeface="Arial" pitchFamily="34" charset="0"/>
                </a:rPr>
                <a:t>r</a:t>
              </a:r>
              <a:r>
                <a:rPr lang="vi-VN" sz="2400" dirty="0" smtClean="0">
                  <a:solidFill>
                    <a:schemeClr val="tx1"/>
                  </a:solidFill>
                  <a:latin typeface="Arial" pitchFamily="34" charset="0"/>
                  <a:cs typeface="Arial" pitchFamily="34" charset="0"/>
                </a:rPr>
                <a:t>eprezentant </a:t>
              </a:r>
              <a:r>
                <a:rPr lang="vi-VN" sz="2400" dirty="0">
                  <a:solidFill>
                    <a:schemeClr val="tx1"/>
                  </a:solidFill>
                  <a:latin typeface="Arial" pitchFamily="34" charset="0"/>
                  <a:cs typeface="Arial" pitchFamily="34" charset="0"/>
                </a:rPr>
                <a:t>al ideologiei iluministe </a:t>
              </a:r>
              <a:r>
                <a:rPr lang="ro-RO" sz="2400" dirty="0">
                  <a:solidFill>
                    <a:schemeClr val="tx1"/>
                  </a:solidFill>
                  <a:latin typeface="Arial" pitchFamily="34" charset="0"/>
                  <a:cs typeface="Arial" pitchFamily="34" charset="0"/>
                </a:rPr>
                <a:t>ş</a:t>
              </a:r>
              <a:r>
                <a:rPr lang="vi-VN" sz="2400" dirty="0" smtClean="0">
                  <a:solidFill>
                    <a:schemeClr val="tx1"/>
                  </a:solidFill>
                  <a:latin typeface="Arial" pitchFamily="34" charset="0"/>
                  <a:cs typeface="Arial" pitchFamily="34" charset="0"/>
                </a:rPr>
                <a:t>i </a:t>
              </a:r>
              <a:r>
                <a:rPr lang="vi-VN" sz="2400" dirty="0">
                  <a:solidFill>
                    <a:schemeClr val="tx1"/>
                  </a:solidFill>
                  <a:latin typeface="Arial" pitchFamily="34" charset="0"/>
                  <a:cs typeface="Arial" pitchFamily="34" charset="0"/>
                </a:rPr>
                <a:t>al </a:t>
              </a:r>
              <a:r>
                <a:rPr lang="vi-VN" sz="2400" dirty="0" smtClean="0">
                  <a:solidFill>
                    <a:schemeClr val="tx1"/>
                  </a:solidFill>
                  <a:latin typeface="Arial" pitchFamily="34" charset="0"/>
                  <a:cs typeface="Arial" pitchFamily="34" charset="0"/>
                </a:rPr>
                <a:t>mi</a:t>
              </a:r>
              <a:r>
                <a:rPr lang="ro-RO" sz="2400" dirty="0" smtClean="0">
                  <a:solidFill>
                    <a:schemeClr val="tx1"/>
                  </a:solidFill>
                  <a:latin typeface="Arial" pitchFamily="34" charset="0"/>
                  <a:cs typeface="Arial" pitchFamily="34" charset="0"/>
                </a:rPr>
                <a:t>ş</a:t>
              </a:r>
              <a:r>
                <a:rPr lang="vi-VN" sz="2400" dirty="0" smtClean="0">
                  <a:solidFill>
                    <a:schemeClr val="tx1"/>
                  </a:solidFill>
                  <a:latin typeface="Arial" pitchFamily="34" charset="0"/>
                  <a:cs typeface="Arial" pitchFamily="34" charset="0"/>
                </a:rPr>
                <a:t>c</a:t>
              </a:r>
              <a:r>
                <a:rPr lang="ro-RO" sz="2400" dirty="0" smtClean="0">
                  <a:solidFill>
                    <a:schemeClr val="tx1"/>
                  </a:solidFill>
                  <a:latin typeface="Arial" pitchFamily="34" charset="0"/>
                  <a:cs typeface="Arial" pitchFamily="34" charset="0"/>
                </a:rPr>
                <a:t>ă</a:t>
              </a:r>
              <a:r>
                <a:rPr lang="vi-VN" sz="2400" dirty="0" smtClean="0">
                  <a:solidFill>
                    <a:schemeClr val="tx1"/>
                  </a:solidFill>
                  <a:latin typeface="Arial" pitchFamily="34" charset="0"/>
                  <a:cs typeface="Arial" pitchFamily="34" charset="0"/>
                </a:rPr>
                <a:t>rii </a:t>
              </a:r>
              <a:r>
                <a:rPr lang="vi-VN" sz="2400" dirty="0">
                  <a:solidFill>
                    <a:schemeClr val="tx1"/>
                  </a:solidFill>
                  <a:latin typeface="Arial" pitchFamily="34" charset="0"/>
                  <a:cs typeface="Arial" pitchFamily="34" charset="0"/>
                </a:rPr>
                <a:t>de la </a:t>
              </a:r>
              <a:r>
                <a:rPr lang="vi-VN" sz="2400" dirty="0" smtClean="0">
                  <a:solidFill>
                    <a:schemeClr val="tx1"/>
                  </a:solidFill>
                  <a:latin typeface="Arial" pitchFamily="34" charset="0"/>
                  <a:cs typeface="Arial" pitchFamily="34" charset="0"/>
                </a:rPr>
                <a:t>1848</a:t>
              </a:r>
              <a:r>
                <a:rPr lang="en-US"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a:p>
              <a:pPr algn="ctr"/>
              <a:r>
                <a:rPr lang="vi-VN" sz="2400" dirty="0">
                  <a:solidFill>
                    <a:schemeClr val="tx1"/>
                  </a:solidFill>
                  <a:latin typeface="Arial" pitchFamily="34" charset="0"/>
                  <a:cs typeface="Arial" pitchFamily="34" charset="0"/>
                </a:rPr>
                <a:t>În </a:t>
              </a:r>
              <a:r>
                <a:rPr lang="vi-VN" sz="2400" dirty="0" smtClean="0">
                  <a:solidFill>
                    <a:schemeClr val="tx1"/>
                  </a:solidFill>
                  <a:latin typeface="Arial" pitchFamily="34" charset="0"/>
                  <a:cs typeface="Arial" pitchFamily="34" charset="0"/>
                </a:rPr>
                <a:t>1854 </a:t>
              </a:r>
              <a:r>
                <a:rPr lang="en-US" sz="2400" dirty="0" smtClean="0">
                  <a:solidFill>
                    <a:schemeClr val="tx1"/>
                  </a:solidFill>
                  <a:latin typeface="Arial" pitchFamily="34" charset="0"/>
                  <a:cs typeface="Arial" pitchFamily="34" charset="0"/>
                </a:rPr>
                <a:t>a</a:t>
              </a:r>
              <a:r>
                <a:rPr lang="vi-VN" sz="2400" dirty="0" smtClean="0">
                  <a:solidFill>
                    <a:schemeClr val="tx1"/>
                  </a:solidFill>
                  <a:latin typeface="Arial" pitchFamily="34" charset="0"/>
                  <a:cs typeface="Arial" pitchFamily="34" charset="0"/>
                </a:rPr>
                <a:t>pare </a:t>
              </a:r>
              <a:r>
                <a:rPr lang="vi-VN" sz="2400" dirty="0">
                  <a:solidFill>
                    <a:schemeClr val="tx1"/>
                  </a:solidFill>
                  <a:latin typeface="Arial" pitchFamily="34" charset="0"/>
                  <a:cs typeface="Arial" pitchFamily="34" charset="0"/>
                </a:rPr>
                <a:t>sub conducerea sa </a:t>
              </a:r>
              <a:r>
                <a:rPr lang="vi-VN" sz="2400" i="1" dirty="0">
                  <a:solidFill>
                    <a:schemeClr val="tx1"/>
                  </a:solidFill>
                  <a:latin typeface="Arial" pitchFamily="34" charset="0"/>
                  <a:cs typeface="Arial" pitchFamily="34" charset="0"/>
                </a:rPr>
                <a:t>România literară</a:t>
              </a:r>
              <a:r>
                <a:rPr lang="vi-VN" sz="2400" dirty="0">
                  <a:solidFill>
                    <a:schemeClr val="tx1"/>
                  </a:solidFill>
                  <a:latin typeface="Arial" pitchFamily="34" charset="0"/>
                  <a:cs typeface="Arial" pitchFamily="34" charset="0"/>
                </a:rPr>
                <a:t>, revistă la care au colaborat moldovenii C. Negruzzi, M. Kogălniceanu, Al. Russo, dar și muntenii Gr. Alexandrescu, D. Bolintineanu</a:t>
              </a:r>
              <a:r>
                <a:rPr lang="vi-VN" sz="2400" dirty="0" smtClean="0">
                  <a:solidFill>
                    <a:schemeClr val="tx1"/>
                  </a:solidFill>
                  <a:latin typeface="Arial" pitchFamily="34" charset="0"/>
                  <a:cs typeface="Arial" pitchFamily="34" charset="0"/>
                </a:rPr>
                <a:t>,</a:t>
              </a:r>
              <a:r>
                <a:rPr lang="en-US" sz="2400" dirty="0" smtClean="0">
                  <a:solidFill>
                    <a:schemeClr val="tx1"/>
                  </a:solidFill>
                  <a:latin typeface="Arial" pitchFamily="34" charset="0"/>
                  <a:cs typeface="Arial" pitchFamily="34" charset="0"/>
                </a:rPr>
                <a:t> </a:t>
              </a:r>
              <a:r>
                <a:rPr lang="vi-VN" sz="2400" dirty="0" smtClean="0">
                  <a:solidFill>
                    <a:schemeClr val="tx1"/>
                  </a:solidFill>
                  <a:latin typeface="Arial" pitchFamily="34" charset="0"/>
                  <a:cs typeface="Arial" pitchFamily="34" charset="0"/>
                </a:rPr>
                <a:t>Al</a:t>
              </a:r>
              <a:r>
                <a:rPr lang="vi-VN" sz="2400" dirty="0">
                  <a:solidFill>
                    <a:schemeClr val="tx1"/>
                  </a:solidFill>
                  <a:latin typeface="Arial" pitchFamily="34" charset="0"/>
                  <a:cs typeface="Arial" pitchFamily="34" charset="0"/>
                </a:rPr>
                <a:t>. </a:t>
              </a:r>
              <a:r>
                <a:rPr lang="vi-VN" sz="2400" dirty="0" smtClean="0">
                  <a:solidFill>
                    <a:schemeClr val="tx1"/>
                  </a:solidFill>
                  <a:latin typeface="Arial" pitchFamily="34" charset="0"/>
                  <a:cs typeface="Arial" pitchFamily="34" charset="0"/>
                </a:rPr>
                <a:t>Odobescu.</a:t>
              </a:r>
              <a:r>
                <a:rPr lang="en-US" sz="2400" dirty="0" smtClean="0">
                  <a:solidFill>
                    <a:schemeClr val="tx1"/>
                  </a:solidFill>
                  <a:latin typeface="Arial" pitchFamily="34" charset="0"/>
                  <a:cs typeface="Arial" pitchFamily="34" charset="0"/>
                </a:rPr>
                <a:t> </a:t>
              </a:r>
              <a:r>
                <a:rPr lang="ro-RO" sz="2400" dirty="0">
                  <a:solidFill>
                    <a:schemeClr val="tx1"/>
                  </a:solidFill>
                  <a:latin typeface="Arial" pitchFamily="34" charset="0"/>
                  <a:cs typeface="Arial" pitchFamily="34" charset="0"/>
                </a:rPr>
                <a:t>Î</a:t>
              </a:r>
              <a:r>
                <a:rPr lang="en-US" sz="2400" dirty="0" smtClean="0">
                  <a:solidFill>
                    <a:schemeClr val="tx1"/>
                  </a:solidFill>
                  <a:latin typeface="Arial" pitchFamily="34" charset="0"/>
                  <a:cs typeface="Arial" pitchFamily="34" charset="0"/>
                </a:rPr>
                <a:t>n </a:t>
              </a:r>
              <a:r>
                <a:rPr lang="en-US" sz="2400" dirty="0">
                  <a:solidFill>
                    <a:schemeClr val="tx1"/>
                  </a:solidFill>
                  <a:latin typeface="Arial" pitchFamily="34" charset="0"/>
                  <a:cs typeface="Arial" pitchFamily="34" charset="0"/>
                </a:rPr>
                <a:t>d</a:t>
              </a:r>
              <a:r>
                <a:rPr lang="vi-VN" sz="2400" dirty="0" smtClean="0">
                  <a:solidFill>
                    <a:schemeClr val="tx1"/>
                  </a:solidFill>
                  <a:latin typeface="Arial" pitchFamily="34" charset="0"/>
                  <a:cs typeface="Arial" pitchFamily="34" charset="0"/>
                </a:rPr>
                <a:t>ezvoltarea teatrului</a:t>
              </a:r>
              <a:endParaRPr lang="en-US" sz="2400" dirty="0" smtClean="0">
                <a:solidFill>
                  <a:schemeClr val="tx1"/>
                </a:solidFill>
                <a:latin typeface="Arial" pitchFamily="34" charset="0"/>
                <a:cs typeface="Arial" pitchFamily="34" charset="0"/>
              </a:endParaRPr>
            </a:p>
            <a:p>
              <a:pPr algn="ctr"/>
              <a:r>
                <a:rPr lang="en-US" sz="2400" dirty="0">
                  <a:solidFill>
                    <a:schemeClr val="tx1"/>
                  </a:solidFill>
                  <a:latin typeface="Arial" pitchFamily="34" charset="0"/>
                  <a:cs typeface="Arial" pitchFamily="34" charset="0"/>
                </a:rPr>
                <a:t>s</a:t>
              </a:r>
              <a:r>
                <a:rPr lang="vi-VN" sz="2400" dirty="0" smtClean="0">
                  <a:solidFill>
                    <a:schemeClr val="tx1"/>
                  </a:solidFill>
                  <a:latin typeface="Arial" pitchFamily="34" charset="0"/>
                  <a:cs typeface="Arial" pitchFamily="34" charset="0"/>
                </a:rPr>
                <a:t>e </a:t>
              </a:r>
              <a:r>
                <a:rPr lang="vi-VN" sz="2400" dirty="0">
                  <a:solidFill>
                    <a:schemeClr val="tx1"/>
                  </a:solidFill>
                  <a:latin typeface="Arial" pitchFamily="34" charset="0"/>
                  <a:cs typeface="Arial" pitchFamily="34" charset="0"/>
                </a:rPr>
                <a:t>fac eforturi pentru crearea unui repertoriu </a:t>
              </a:r>
              <a:r>
                <a:rPr lang="vi-VN" sz="2400" dirty="0" smtClean="0">
                  <a:solidFill>
                    <a:schemeClr val="tx1"/>
                  </a:solidFill>
                  <a:latin typeface="Arial" pitchFamily="34" charset="0"/>
                  <a:cs typeface="Arial" pitchFamily="34" charset="0"/>
                </a:rPr>
                <a:t>na</a:t>
              </a:r>
              <a:r>
                <a:rPr lang="ro-RO" sz="2400" dirty="0">
                  <a:solidFill>
                    <a:schemeClr val="tx1"/>
                  </a:solidFill>
                  <a:latin typeface="Arial" pitchFamily="34" charset="0"/>
                  <a:cs typeface="Arial" pitchFamily="34" charset="0"/>
                </a:rPr>
                <a:t>ţ</a:t>
              </a:r>
              <a:r>
                <a:rPr lang="vi-VN" sz="2400" dirty="0" smtClean="0">
                  <a:solidFill>
                    <a:schemeClr val="tx1"/>
                  </a:solidFill>
                  <a:latin typeface="Arial" pitchFamily="34" charset="0"/>
                  <a:cs typeface="Arial" pitchFamily="34" charset="0"/>
                </a:rPr>
                <a:t>ional </a:t>
              </a:r>
              <a:r>
                <a:rPr lang="vi-VN" sz="2400" dirty="0">
                  <a:solidFill>
                    <a:schemeClr val="tx1"/>
                  </a:solidFill>
                  <a:latin typeface="Arial" pitchFamily="34" charset="0"/>
                  <a:cs typeface="Arial" pitchFamily="34" charset="0"/>
                </a:rPr>
                <a:t>de </a:t>
              </a:r>
              <a:r>
                <a:rPr lang="vi-VN" sz="2400" dirty="0" smtClean="0">
                  <a:solidFill>
                    <a:schemeClr val="tx1"/>
                  </a:solidFill>
                  <a:latin typeface="Arial" pitchFamily="34" charset="0"/>
                  <a:cs typeface="Arial" pitchFamily="34" charset="0"/>
                </a:rPr>
                <a:t>c</a:t>
              </a:r>
              <a:r>
                <a:rPr lang="ro-RO" sz="2400" dirty="0" smtClean="0">
                  <a:solidFill>
                    <a:schemeClr val="tx1"/>
                  </a:solidFill>
                  <a:latin typeface="Arial" pitchFamily="34" charset="0"/>
                  <a:cs typeface="Arial" pitchFamily="34" charset="0"/>
                </a:rPr>
                <a:t>ă</a:t>
              </a:r>
              <a:r>
                <a:rPr lang="vi-VN" sz="2400" dirty="0" smtClean="0">
                  <a:solidFill>
                    <a:schemeClr val="tx1"/>
                  </a:solidFill>
                  <a:latin typeface="Arial" pitchFamily="34" charset="0"/>
                  <a:cs typeface="Arial" pitchFamily="34" charset="0"/>
                </a:rPr>
                <a:t>tre </a:t>
              </a:r>
              <a:r>
                <a:rPr lang="vi-VN" sz="2400" dirty="0">
                  <a:solidFill>
                    <a:schemeClr val="tx1"/>
                  </a:solidFill>
                  <a:latin typeface="Arial" pitchFamily="34" charset="0"/>
                  <a:cs typeface="Arial" pitchFamily="34" charset="0"/>
                </a:rPr>
                <a:t>Vasile Alecsandri, Alecu Russo, Costache </a:t>
              </a:r>
              <a:r>
                <a:rPr lang="vi-VN" sz="2400" dirty="0" smtClean="0">
                  <a:solidFill>
                    <a:schemeClr val="tx1"/>
                  </a:solidFill>
                  <a:latin typeface="Arial" pitchFamily="34" charset="0"/>
                  <a:cs typeface="Arial" pitchFamily="34" charset="0"/>
                </a:rPr>
                <a:t>Negruzzi</a:t>
              </a:r>
              <a:r>
                <a:rPr lang="en-US" sz="2400" dirty="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36" name="Picture 2" descr="C:\Documents and Settings\cmiN\Desktop\romana\img\autori\6\Misu_Popp_-_Portretul_lui_Vasile_Alecsandri.jpg"/>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191435">
            <a:off x="449536" y="3028670"/>
            <a:ext cx="2167450" cy="2154556"/>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7" name="Picture 2" descr="C:\Documents and Settings\cmiN\Desktop\romana\img\autori\6\Teatrul National Vasile Alecsandri Iasi.jpg"/>
          <p:cNvPicPr>
            <a:picLocks noChangeAspect="1" noChangeArrowheads="1"/>
          </p:cNvPicPr>
          <p:nvPr/>
        </p:nvPicPr>
        <p:blipFill>
          <a:blip r:embed="rId7">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331182">
            <a:off x="267133" y="1200479"/>
            <a:ext cx="2380426" cy="2125005"/>
          </a:xfrm>
          <a:prstGeom prst="rect">
            <a:avLst/>
          </a:prstGeom>
          <a:solidFill>
            <a:srgbClr val="FFFFFF">
              <a:shade val="85000"/>
            </a:srgbClr>
          </a:solidFill>
          <a:ln w="190500" cap="sq">
            <a:solidFill>
              <a:srgbClr val="FFFFFF"/>
            </a:solidFill>
            <a:miter lim="800000"/>
          </a:ln>
          <a:effectLst>
            <a:outerShdw blurRad="50800" dist="38100" dir="8100000" algn="tr"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58047677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35</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36</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37</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38</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dirty="0">
                  <a:solidFill>
                    <a:schemeClr val="tx1"/>
                  </a:solidFill>
                  <a:latin typeface="Arial" pitchFamily="34" charset="0"/>
                  <a:cs typeface="Arial" pitchFamily="34" charset="0"/>
                </a:rPr>
                <a:t>ALBINA </a:t>
              </a:r>
              <a:r>
                <a:rPr lang="vi-VN" sz="2000" b="1" dirty="0" smtClean="0">
                  <a:solidFill>
                    <a:schemeClr val="tx1"/>
                  </a:solidFill>
                  <a:latin typeface="Arial" pitchFamily="34" charset="0"/>
                  <a:cs typeface="Arial" pitchFamily="34" charset="0"/>
                </a:rPr>
                <a:t>ROMÂNEASC</a:t>
              </a:r>
              <a:r>
                <a:rPr lang="ro-RO" sz="2000" b="1" dirty="0" smtClean="0">
                  <a:solidFill>
                    <a:schemeClr val="tx1"/>
                  </a:solidFill>
                  <a:latin typeface="Arial" pitchFamily="34" charset="0"/>
                  <a:cs typeface="Arial" pitchFamily="34" charset="0"/>
                </a:rPr>
                <a:t>Ă</a:t>
              </a:r>
              <a:r>
                <a:rPr lang="vi-VN" sz="2000" dirty="0" smtClean="0">
                  <a:solidFill>
                    <a:schemeClr val="tx1"/>
                  </a:solidFill>
                  <a:latin typeface="Arial" pitchFamily="34" charset="0"/>
                  <a:cs typeface="Arial" pitchFamily="34" charset="0"/>
                </a:rPr>
                <a:t>, </a:t>
              </a:r>
              <a:r>
                <a:rPr lang="vi-VN" sz="2000" dirty="0">
                  <a:solidFill>
                    <a:schemeClr val="tx1"/>
                  </a:solidFill>
                  <a:latin typeface="Arial" pitchFamily="34" charset="0"/>
                  <a:cs typeface="Arial" pitchFamily="34" charset="0"/>
                </a:rPr>
                <a:t>gazetă politică şi literară </a:t>
              </a:r>
              <a:r>
                <a:rPr lang="vi-VN" sz="2000" dirty="0" smtClean="0">
                  <a:solidFill>
                    <a:schemeClr val="tx1"/>
                  </a:solidFill>
                  <a:latin typeface="Arial" pitchFamily="34" charset="0"/>
                  <a:cs typeface="Arial" pitchFamily="34" charset="0"/>
                </a:rPr>
                <a:t>apărut</a:t>
              </a:r>
              <a:r>
                <a:rPr lang="ro-RO" sz="2000" dirty="0" smtClean="0">
                  <a:solidFill>
                    <a:schemeClr val="tx1"/>
                  </a:solidFill>
                  <a:latin typeface="Arial" pitchFamily="34" charset="0"/>
                  <a:cs typeface="Arial" pitchFamily="34" charset="0"/>
                </a:rPr>
                <a:t>ă</a:t>
              </a:r>
              <a:r>
                <a:rPr lang="vi-VN" sz="2000" dirty="0" smtClean="0">
                  <a:solidFill>
                    <a:schemeClr val="tx1"/>
                  </a:solidFill>
                  <a:latin typeface="Arial" pitchFamily="34" charset="0"/>
                  <a:cs typeface="Arial" pitchFamily="34" charset="0"/>
                </a:rPr>
                <a:t> </a:t>
              </a:r>
              <a:r>
                <a:rPr lang="vi-VN" sz="2000" dirty="0">
                  <a:solidFill>
                    <a:schemeClr val="tx1"/>
                  </a:solidFill>
                  <a:latin typeface="Arial" pitchFamily="34" charset="0"/>
                  <a:cs typeface="Arial" pitchFamily="34" charset="0"/>
                </a:rPr>
                <a:t>la Iaşi, de două ori pe </a:t>
              </a:r>
              <a:r>
                <a:rPr lang="vi-VN" sz="2000" dirty="0" smtClean="0">
                  <a:solidFill>
                    <a:schemeClr val="tx1"/>
                  </a:solidFill>
                  <a:latin typeface="Arial" pitchFamily="34" charset="0"/>
                  <a:cs typeface="Arial" pitchFamily="34" charset="0"/>
                </a:rPr>
                <a:t>săptămân</a:t>
              </a:r>
              <a:r>
                <a:rPr lang="ro-RO" sz="2000" dirty="0" smtClean="0">
                  <a:solidFill>
                    <a:schemeClr val="tx1"/>
                  </a:solidFill>
                  <a:latin typeface="Arial" pitchFamily="34" charset="0"/>
                  <a:cs typeface="Arial" pitchFamily="34" charset="0"/>
                </a:rPr>
                <a:t>ă</a:t>
              </a:r>
              <a:r>
                <a:rPr lang="vi-VN" sz="2000" dirty="0" smtClean="0">
                  <a:solidFill>
                    <a:schemeClr val="tx1"/>
                  </a:solidFill>
                  <a:latin typeface="Arial" pitchFamily="34" charset="0"/>
                  <a:cs typeface="Arial" pitchFamily="34" charset="0"/>
                </a:rPr>
                <a:t>, </a:t>
              </a:r>
              <a:r>
                <a:rPr lang="vi-VN" sz="2000" dirty="0">
                  <a:solidFill>
                    <a:schemeClr val="tx1"/>
                  </a:solidFill>
                  <a:latin typeface="Arial" pitchFamily="34" charset="0"/>
                  <a:cs typeface="Arial" pitchFamily="34" charset="0"/>
                </a:rPr>
                <a:t>între 1 iunie 1829 si 29 decembrie 1849. Gh. Asachi cerea administraţiei instaurate de trupele ruseşti de ocupaţie din Moldova aprobarea de a edita </a:t>
              </a:r>
              <a:r>
                <a:rPr lang="ro-RO" sz="2000" dirty="0" smtClean="0">
                  <a:solidFill>
                    <a:schemeClr val="tx1"/>
                  </a:solidFill>
                  <a:latin typeface="Arial" pitchFamily="34" charset="0"/>
                  <a:cs typeface="Arial" pitchFamily="34" charset="0"/>
                </a:rPr>
                <a:t>ş</a:t>
              </a:r>
              <a:r>
                <a:rPr lang="vi-VN" sz="2000" dirty="0" smtClean="0">
                  <a:solidFill>
                    <a:schemeClr val="tx1"/>
                  </a:solidFill>
                  <a:latin typeface="Arial" pitchFamily="34" charset="0"/>
                  <a:cs typeface="Arial" pitchFamily="34" charset="0"/>
                </a:rPr>
                <a:t>i </a:t>
              </a:r>
              <a:r>
                <a:rPr lang="vi-VN" sz="2000" dirty="0">
                  <a:solidFill>
                    <a:schemeClr val="tx1"/>
                  </a:solidFill>
                  <a:latin typeface="Arial" pitchFamily="34" charset="0"/>
                  <a:cs typeface="Arial" pitchFamily="34" charset="0"/>
                </a:rPr>
                <a:t>redacta o publicaţie periodică cu patru pagini, în care ar fi urmat să insereze ştiri culese din ziarele străine, buletine în legătura cu mersul operaţiunilor militare ale războiului ruso-turc şi să tipărească articole cuprinzând noţiuni instructive de istorie, geografie </a:t>
              </a:r>
              <a:r>
                <a:rPr lang="ro-RO" sz="2000" dirty="0" smtClean="0">
                  <a:solidFill>
                    <a:schemeClr val="tx1"/>
                  </a:solidFill>
                  <a:latin typeface="Arial" pitchFamily="34" charset="0"/>
                  <a:cs typeface="Arial" pitchFamily="34" charset="0"/>
                </a:rPr>
                <a:t>ş</a:t>
              </a:r>
              <a:r>
                <a:rPr lang="vi-VN" sz="2000" dirty="0" smtClean="0">
                  <a:solidFill>
                    <a:schemeClr val="tx1"/>
                  </a:solidFill>
                  <a:latin typeface="Arial" pitchFamily="34" charset="0"/>
                  <a:cs typeface="Arial" pitchFamily="34" charset="0"/>
                </a:rPr>
                <a:t>i fizic</a:t>
              </a:r>
              <a:r>
                <a:rPr lang="ro-RO" sz="2000" dirty="0" smtClean="0">
                  <a:solidFill>
                    <a:schemeClr val="tx1"/>
                  </a:solidFill>
                  <a:latin typeface="Arial" pitchFamily="34" charset="0"/>
                  <a:cs typeface="Arial" pitchFamily="34" charset="0"/>
                </a:rPr>
                <a:t>ă</a:t>
              </a:r>
              <a:r>
                <a:rPr lang="vi-VN" sz="2000" dirty="0" smtClean="0">
                  <a:solidFill>
                    <a:schemeClr val="tx1"/>
                  </a:solidFill>
                  <a:latin typeface="Arial" pitchFamily="34" charset="0"/>
                  <a:cs typeface="Arial" pitchFamily="34" charset="0"/>
                </a:rPr>
                <a:t>, </a:t>
              </a:r>
              <a:r>
                <a:rPr lang="vi-VN" sz="2000" dirty="0">
                  <a:solidFill>
                    <a:schemeClr val="tx1"/>
                  </a:solidFill>
                  <a:latin typeface="Arial" pitchFamily="34" charset="0"/>
                  <a:cs typeface="Arial" pitchFamily="34" charset="0"/>
                </a:rPr>
                <a:t>scrieri literare </a:t>
              </a:r>
              <a:r>
                <a:rPr lang="ro-RO" sz="2000" dirty="0" smtClean="0">
                  <a:solidFill>
                    <a:schemeClr val="tx1"/>
                  </a:solidFill>
                  <a:latin typeface="Arial" pitchFamily="34" charset="0"/>
                  <a:cs typeface="Arial" pitchFamily="34" charset="0"/>
                </a:rPr>
                <a:t>ş</a:t>
              </a:r>
              <a:r>
                <a:rPr lang="vi-VN" sz="2000" dirty="0" smtClean="0">
                  <a:solidFill>
                    <a:schemeClr val="tx1"/>
                  </a:solidFill>
                  <a:latin typeface="Arial" pitchFamily="34" charset="0"/>
                  <a:cs typeface="Arial" pitchFamily="34" charset="0"/>
                </a:rPr>
                <a:t>i </a:t>
              </a:r>
              <a:r>
                <a:rPr lang="vi-VN" sz="2000" dirty="0">
                  <a:solidFill>
                    <a:schemeClr val="tx1"/>
                  </a:solidFill>
                  <a:latin typeface="Arial" pitchFamily="34" charset="0"/>
                  <a:cs typeface="Arial" pitchFamily="34" charset="0"/>
                </a:rPr>
                <a:t>morale, noutăţi din întreaga lume şi informaţii comerciale</a:t>
              </a:r>
              <a:r>
                <a:rPr lang="vi-VN" sz="2000" dirty="0" smtClean="0">
                  <a:solidFill>
                    <a:schemeClr val="tx1"/>
                  </a:solidFill>
                  <a:latin typeface="Arial" pitchFamily="34" charset="0"/>
                  <a:cs typeface="Arial" pitchFamily="34" charset="0"/>
                </a:rPr>
                <a:t>.</a:t>
              </a:r>
              <a:endParaRPr lang="vi-VN" sz="2000" dirty="0">
                <a:solidFill>
                  <a:schemeClr val="tx1"/>
                </a:solidFill>
                <a:latin typeface="Arial" pitchFamily="34" charset="0"/>
                <a:cs typeface="Arial" pitchFamily="34" charset="0"/>
              </a:endParaRPr>
            </a:p>
          </p:txBody>
        </p:sp>
      </p:grpSp>
      <p:pic>
        <p:nvPicPr>
          <p:cNvPr id="7170" name="Picture 2" descr="C:\Documents and Settings\cmiN\Desktop\romana\img\sf\albina romaneasca.jpg"/>
          <p:cNvPicPr>
            <a:picLocks noChangeAspect="1" noChangeArrowheads="1"/>
          </p:cNvPicPr>
          <p:nvPr/>
        </p:nvPicPr>
        <p:blipFill rotWithShape="1">
          <a:blip r:embed="rId5">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l="1162" t="785" r="1162" b="63412"/>
          <a:stretch/>
        </p:blipFill>
        <p:spPr bwMode="auto">
          <a:xfrm>
            <a:off x="101235" y="1631223"/>
            <a:ext cx="2764993" cy="3412230"/>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883859470"/>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21" presetClass="entr" presetSubtype="1" fill="hold" nodeType="withEffect">
                                  <p:stCondLst>
                                    <p:cond delay="0"/>
                                  </p:stCondLst>
                                  <p:childTnLst>
                                    <p:set>
                                      <p:cBhvr>
                                        <p:cTn id="45" dur="1" fill="hold">
                                          <p:stCondLst>
                                            <p:cond delay="0"/>
                                          </p:stCondLst>
                                        </p:cTn>
                                        <p:tgtEl>
                                          <p:spTgt spid="7170"/>
                                        </p:tgtEl>
                                        <p:attrNameLst>
                                          <p:attrName>style.visibility</p:attrName>
                                        </p:attrNameLst>
                                      </p:cBhvr>
                                      <p:to>
                                        <p:strVal val="visible"/>
                                      </p:to>
                                    </p:set>
                                    <p:animEffect transition="in" filter="wheel(1)">
                                      <p:cBhvr>
                                        <p:cTn id="46"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35</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36</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37</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38</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latin typeface="Arial" pitchFamily="34" charset="0"/>
                  <a:cs typeface="Arial" pitchFamily="34" charset="0"/>
                </a:rPr>
                <a:t>Un timp, începând din anul </a:t>
              </a:r>
              <a:r>
                <a:rPr lang="vi-VN" sz="2000" dirty="0" smtClean="0">
                  <a:solidFill>
                    <a:schemeClr val="tx1"/>
                  </a:solidFill>
                  <a:latin typeface="Arial" pitchFamily="34" charset="0"/>
                  <a:cs typeface="Arial" pitchFamily="34" charset="0"/>
                </a:rPr>
                <a:t>183, </a:t>
              </a:r>
              <a:r>
                <a:rPr lang="vi-VN" sz="2000" dirty="0">
                  <a:solidFill>
                    <a:schemeClr val="tx1"/>
                  </a:solidFill>
                  <a:latin typeface="Arial" pitchFamily="34" charset="0"/>
                  <a:cs typeface="Arial" pitchFamily="34" charset="0"/>
                </a:rPr>
                <a:t>pentru a face publicitate peste hotare </a:t>
              </a:r>
              <a:r>
                <a:rPr lang="vi-VN" sz="2000" dirty="0" smtClean="0">
                  <a:solidFill>
                    <a:schemeClr val="tx1"/>
                  </a:solidFill>
                  <a:latin typeface="Arial" pitchFamily="34" charset="0"/>
                  <a:cs typeface="Arial" pitchFamily="34" charset="0"/>
                </a:rPr>
                <a:t>chestiunilor </a:t>
              </a:r>
              <a:r>
                <a:rPr lang="vi-VN" sz="2000" dirty="0">
                  <a:solidFill>
                    <a:schemeClr val="tx1"/>
                  </a:solidFill>
                  <a:latin typeface="Arial" pitchFamily="34" charset="0"/>
                  <a:cs typeface="Arial" pitchFamily="34" charset="0"/>
                </a:rPr>
                <a:t>politice care îi frământau pe patrioţii din </a:t>
              </a:r>
              <a:r>
                <a:rPr lang="vi-VN" sz="2000" dirty="0" smtClean="0">
                  <a:solidFill>
                    <a:schemeClr val="tx1"/>
                  </a:solidFill>
                  <a:latin typeface="Arial" pitchFamily="34" charset="0"/>
                  <a:cs typeface="Arial" pitchFamily="34" charset="0"/>
                </a:rPr>
                <a:t>Principate</a:t>
              </a:r>
              <a:r>
                <a:rPr lang="vi-VN" sz="2000" dirty="0">
                  <a:solidFill>
                    <a:schemeClr val="tx1"/>
                  </a:solidFill>
                  <a:latin typeface="Arial" pitchFamily="34" charset="0"/>
                  <a:cs typeface="Arial" pitchFamily="34" charset="0"/>
                </a:rPr>
                <a:t>, dar şi pentru a-i atrage în cercul cititorilor pe acei boieri care nu citeau decât greceşte sau </a:t>
              </a:r>
              <a:r>
                <a:rPr lang="vi-VN" sz="2000" dirty="0" smtClean="0">
                  <a:solidFill>
                    <a:schemeClr val="tx1"/>
                  </a:solidFill>
                  <a:latin typeface="Arial" pitchFamily="34" charset="0"/>
                  <a:cs typeface="Arial" pitchFamily="34" charset="0"/>
                </a:rPr>
                <a:t>franţuzeşte</a:t>
              </a:r>
              <a:r>
                <a:rPr lang="vi-VN" sz="2000" dirty="0">
                  <a:solidFill>
                    <a:schemeClr val="tx1"/>
                  </a:solidFill>
                  <a:latin typeface="Arial" pitchFamily="34" charset="0"/>
                  <a:cs typeface="Arial" pitchFamily="34" charset="0"/>
                </a:rPr>
                <a:t>, </a:t>
              </a:r>
              <a:r>
                <a:rPr lang="vi-VN" sz="2000" i="1" dirty="0">
                  <a:solidFill>
                    <a:schemeClr val="tx1"/>
                  </a:solidFill>
                  <a:latin typeface="Arial" pitchFamily="34" charset="0"/>
                  <a:cs typeface="Arial" pitchFamily="34" charset="0"/>
                </a:rPr>
                <a:t>Albina </a:t>
              </a:r>
              <a:r>
                <a:rPr lang="vi-VN" sz="2000" i="1" dirty="0" smtClean="0">
                  <a:solidFill>
                    <a:schemeClr val="tx1"/>
                  </a:solidFill>
                  <a:latin typeface="Arial" pitchFamily="34" charset="0"/>
                  <a:cs typeface="Arial" pitchFamily="34" charset="0"/>
                </a:rPr>
                <a:t>româneasc</a:t>
              </a:r>
              <a:r>
                <a:rPr lang="ro-RO" sz="2000" i="1" dirty="0" smtClean="0">
                  <a:solidFill>
                    <a:schemeClr val="tx1"/>
                  </a:solidFill>
                  <a:latin typeface="Arial" pitchFamily="34" charset="0"/>
                  <a:cs typeface="Arial" pitchFamily="34" charset="0"/>
                </a:rPr>
                <a:t>ă</a:t>
              </a:r>
              <a:r>
                <a:rPr lang="vi-VN" sz="2000" dirty="0" smtClean="0">
                  <a:solidFill>
                    <a:schemeClr val="tx1"/>
                  </a:solidFill>
                  <a:latin typeface="Arial" pitchFamily="34" charset="0"/>
                  <a:cs typeface="Arial" pitchFamily="34" charset="0"/>
                </a:rPr>
                <a:t> </a:t>
              </a:r>
              <a:r>
                <a:rPr lang="vi-VN" sz="2000" dirty="0">
                  <a:solidFill>
                    <a:schemeClr val="tx1"/>
                  </a:solidFill>
                  <a:latin typeface="Arial" pitchFamily="34" charset="0"/>
                  <a:cs typeface="Arial" pitchFamily="34" charset="0"/>
                </a:rPr>
                <a:t>publică articolul editorial şi comentariile politice din prima pagină şi </a:t>
              </a:r>
              <a:r>
                <a:rPr lang="ro-RO" sz="2000" dirty="0">
                  <a:solidFill>
                    <a:schemeClr val="tx1"/>
                  </a:solidFill>
                  <a:latin typeface="Arial" pitchFamily="34" charset="0"/>
                  <a:cs typeface="Arial" pitchFamily="34" charset="0"/>
                </a:rPr>
                <a:t>î</a:t>
              </a:r>
              <a:r>
                <a:rPr lang="vi-VN" sz="2000" dirty="0" smtClean="0">
                  <a:solidFill>
                    <a:schemeClr val="tx1"/>
                  </a:solidFill>
                  <a:latin typeface="Arial" pitchFamily="34" charset="0"/>
                  <a:cs typeface="Arial" pitchFamily="34" charset="0"/>
                </a:rPr>
                <a:t>n </a:t>
              </a:r>
              <a:r>
                <a:rPr lang="vi-VN" sz="2000" dirty="0">
                  <a:solidFill>
                    <a:schemeClr val="tx1"/>
                  </a:solidFill>
                  <a:latin typeface="Arial" pitchFamily="34" charset="0"/>
                  <a:cs typeface="Arial" pitchFamily="34" charset="0"/>
                </a:rPr>
                <a:t>limba franceză</a:t>
              </a:r>
              <a:r>
                <a:rPr lang="vi-VN" sz="2000" dirty="0" smtClean="0">
                  <a:solidFill>
                    <a:schemeClr val="tx1"/>
                  </a:solidFill>
                  <a:latin typeface="Arial" pitchFamily="34" charset="0"/>
                  <a:cs typeface="Arial" pitchFamily="34" charset="0"/>
                </a:rPr>
                <a:t>.</a:t>
              </a:r>
              <a:endParaRPr lang="vi-VN" sz="2000" dirty="0">
                <a:solidFill>
                  <a:schemeClr val="tx1"/>
                </a:solidFill>
                <a:latin typeface="Arial" pitchFamily="34" charset="0"/>
                <a:cs typeface="Arial" pitchFamily="34" charset="0"/>
              </a:endParaRPr>
            </a:p>
          </p:txBody>
        </p:sp>
      </p:grpSp>
      <p:pic>
        <p:nvPicPr>
          <p:cNvPr id="24" name="Picture 2" descr="C:\Documents and Settings\cmiN\Desktop\romana\img\sf\albina romaneasca.jpg"/>
          <p:cNvPicPr>
            <a:picLocks noChangeAspect="1" noChangeArrowheads="1"/>
          </p:cNvPicPr>
          <p:nvPr/>
        </p:nvPicPr>
        <p:blipFill rotWithShape="1">
          <a:blip r:embed="rId5">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l="1162" t="785" r="1162" b="63412"/>
          <a:stretch/>
        </p:blipFill>
        <p:spPr bwMode="auto">
          <a:xfrm>
            <a:off x="101235" y="1631223"/>
            <a:ext cx="2764993" cy="3412230"/>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24582537"/>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37</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38</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39</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40</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dirty="0">
                  <a:solidFill>
                    <a:schemeClr val="tx1"/>
                  </a:solidFill>
                  <a:latin typeface="Arial" pitchFamily="34" charset="0"/>
                  <a:cs typeface="Arial" pitchFamily="34" charset="0"/>
                </a:rPr>
                <a:t>CURIERUL </a:t>
              </a:r>
              <a:r>
                <a:rPr lang="vi-VN" sz="2000" b="1" dirty="0" smtClean="0">
                  <a:solidFill>
                    <a:schemeClr val="tx1"/>
                  </a:solidFill>
                  <a:latin typeface="Arial" pitchFamily="34" charset="0"/>
                  <a:cs typeface="Arial" pitchFamily="34" charset="0"/>
                </a:rPr>
                <a:t>ROM</a:t>
              </a:r>
              <a:r>
                <a:rPr lang="ro-RO" sz="2000" b="1" dirty="0">
                  <a:solidFill>
                    <a:schemeClr val="tx1"/>
                  </a:solidFill>
                  <a:latin typeface="Arial" pitchFamily="34" charset="0"/>
                  <a:cs typeface="Arial" pitchFamily="34" charset="0"/>
                </a:rPr>
                <a:t>Â</a:t>
              </a:r>
              <a:r>
                <a:rPr lang="vi-VN" sz="2000" b="1" dirty="0" smtClean="0">
                  <a:solidFill>
                    <a:schemeClr val="tx1"/>
                  </a:solidFill>
                  <a:latin typeface="Arial" pitchFamily="34" charset="0"/>
                  <a:cs typeface="Arial" pitchFamily="34" charset="0"/>
                </a:rPr>
                <a:t>NESC</a:t>
              </a:r>
              <a:r>
                <a:rPr lang="vi-VN" sz="2000" dirty="0">
                  <a:solidFill>
                    <a:schemeClr val="tx1"/>
                  </a:solidFill>
                  <a:latin typeface="Arial" pitchFamily="34" charset="0"/>
                  <a:cs typeface="Arial" pitchFamily="34" charset="0"/>
                </a:rPr>
                <a:t>, gazeta politică, </a:t>
              </a:r>
              <a:r>
                <a:rPr lang="vi-VN" sz="2000" dirty="0" smtClean="0">
                  <a:solidFill>
                    <a:schemeClr val="tx1"/>
                  </a:solidFill>
                  <a:latin typeface="Arial" pitchFamily="34" charset="0"/>
                  <a:cs typeface="Arial" pitchFamily="34" charset="0"/>
                </a:rPr>
                <a:t>administrativ</a:t>
              </a:r>
              <a:r>
                <a:rPr lang="ro-RO" sz="2000" dirty="0" smtClean="0">
                  <a:solidFill>
                    <a:schemeClr val="tx1"/>
                  </a:solidFill>
                  <a:latin typeface="Arial" pitchFamily="34" charset="0"/>
                  <a:cs typeface="Arial" pitchFamily="34" charset="0"/>
                </a:rPr>
                <a:t>ă</a:t>
              </a:r>
              <a:r>
                <a:rPr lang="vi-VN" sz="2000" dirty="0" smtClean="0">
                  <a:solidFill>
                    <a:schemeClr val="tx1"/>
                  </a:solidFill>
                  <a:latin typeface="Arial" pitchFamily="34" charset="0"/>
                  <a:cs typeface="Arial" pitchFamily="34" charset="0"/>
                </a:rPr>
                <a:t>, cultural</a:t>
              </a:r>
              <a:r>
                <a:rPr lang="ro-RO" sz="2000" dirty="0" smtClean="0">
                  <a:solidFill>
                    <a:schemeClr val="tx1"/>
                  </a:solidFill>
                  <a:latin typeface="Arial" pitchFamily="34" charset="0"/>
                  <a:cs typeface="Arial" pitchFamily="34" charset="0"/>
                </a:rPr>
                <a:t>ă</a:t>
              </a:r>
              <a:r>
                <a:rPr lang="vi-VN" sz="2000" dirty="0" smtClean="0">
                  <a:solidFill>
                    <a:schemeClr val="tx1"/>
                  </a:solidFill>
                  <a:latin typeface="Arial" pitchFamily="34" charset="0"/>
                  <a:cs typeface="Arial" pitchFamily="34" charset="0"/>
                </a:rPr>
                <a:t> </a:t>
              </a:r>
              <a:r>
                <a:rPr lang="vi-VN" sz="2000" dirty="0">
                  <a:solidFill>
                    <a:schemeClr val="tx1"/>
                  </a:solidFill>
                  <a:latin typeface="Arial" pitchFamily="34" charset="0"/>
                  <a:cs typeface="Arial" pitchFamily="34" charset="0"/>
                </a:rPr>
                <a:t>si </a:t>
              </a:r>
              <a:r>
                <a:rPr lang="vi-VN" sz="2000" dirty="0" smtClean="0">
                  <a:solidFill>
                    <a:schemeClr val="tx1"/>
                  </a:solidFill>
                  <a:latin typeface="Arial" pitchFamily="34" charset="0"/>
                  <a:cs typeface="Arial" pitchFamily="34" charset="0"/>
                </a:rPr>
                <a:t>literar</a:t>
              </a:r>
              <a:r>
                <a:rPr lang="ro-RO" sz="2000" dirty="0" smtClean="0">
                  <a:solidFill>
                    <a:schemeClr val="tx1"/>
                  </a:solidFill>
                  <a:latin typeface="Arial" pitchFamily="34" charset="0"/>
                  <a:cs typeface="Arial" pitchFamily="34" charset="0"/>
                </a:rPr>
                <a:t>ă</a:t>
              </a:r>
              <a:r>
                <a:rPr lang="vi-VN" sz="2000" dirty="0" smtClean="0">
                  <a:solidFill>
                    <a:schemeClr val="tx1"/>
                  </a:solidFill>
                  <a:latin typeface="Arial" pitchFamily="34" charset="0"/>
                  <a:cs typeface="Arial" pitchFamily="34" charset="0"/>
                </a:rPr>
                <a:t> editat</a:t>
              </a:r>
              <a:r>
                <a:rPr lang="ro-RO" sz="2000" dirty="0" smtClean="0">
                  <a:solidFill>
                    <a:schemeClr val="tx1"/>
                  </a:solidFill>
                  <a:latin typeface="Arial" pitchFamily="34" charset="0"/>
                  <a:cs typeface="Arial" pitchFamily="34" charset="0"/>
                </a:rPr>
                <a:t>ă</a:t>
              </a:r>
              <a:r>
                <a:rPr lang="vi-VN" sz="2000" dirty="0" smtClean="0">
                  <a:solidFill>
                    <a:schemeClr val="tx1"/>
                  </a:solidFill>
                  <a:latin typeface="Arial" pitchFamily="34" charset="0"/>
                  <a:cs typeface="Arial" pitchFamily="34" charset="0"/>
                </a:rPr>
                <a:t> </a:t>
              </a:r>
              <a:r>
                <a:rPr lang="vi-VN" sz="2000" dirty="0">
                  <a:solidFill>
                    <a:schemeClr val="tx1"/>
                  </a:solidFill>
                  <a:latin typeface="Arial" pitchFamily="34" charset="0"/>
                  <a:cs typeface="Arial" pitchFamily="34" charset="0"/>
                </a:rPr>
                <a:t>la Bucureşti de I. Heliade-Rădulescu, între 8 aprilie 1829, sub conducerea lui Ion Heliade-Rădulescu. Iniţial, gazeta trebuia să poarte numele de Curierul Bucureştilor. Este prima gazetă românească cu periodicitate constantă şi cu apariţie îndelungată, gazetă care pune bazele presei româneşti. Cu unele întreruperi, ziarul a apărut până la data de 12 decembrie 1859. Revista a apărut cu sprijinul lui Dinicu Golescu, comandantul armatelor ruseşti, care a obţinut aprobarea apariţiei gazetei</a:t>
              </a:r>
              <a:r>
                <a:rPr lang="vi-VN" sz="2000" dirty="0" smtClean="0">
                  <a:solidFill>
                    <a:schemeClr val="tx1"/>
                  </a:solidFill>
                  <a:latin typeface="Arial" pitchFamily="34" charset="0"/>
                  <a:cs typeface="Arial" pitchFamily="34" charset="0"/>
                </a:rPr>
                <a:t>.</a:t>
              </a:r>
              <a:endParaRPr lang="vi-VN" sz="2000" dirty="0">
                <a:solidFill>
                  <a:schemeClr val="tx1"/>
                </a:solidFill>
                <a:latin typeface="Arial" pitchFamily="34" charset="0"/>
                <a:cs typeface="Arial" pitchFamily="34" charset="0"/>
              </a:endParaRPr>
            </a:p>
          </p:txBody>
        </p:sp>
      </p:grpSp>
      <p:pic>
        <p:nvPicPr>
          <p:cNvPr id="9218" name="Picture 2" descr="C:\Documents and Settings\cmiN\Desktop\eminescu_1889_curierul roman.jpg"/>
          <p:cNvPicPr>
            <a:picLocks noChangeAspect="1" noChangeArrowheads="1"/>
          </p:cNvPicPr>
          <p:nvPr/>
        </p:nvPicPr>
        <p:blipFill>
          <a:blip r:embed="rId5">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52850" y="1467441"/>
            <a:ext cx="2204913" cy="328555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4074486403"/>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21" presetClass="entr" presetSubtype="1" fill="hold" nodeType="withEffect">
                                  <p:stCondLst>
                                    <p:cond delay="0"/>
                                  </p:stCondLst>
                                  <p:childTnLst>
                                    <p:set>
                                      <p:cBhvr>
                                        <p:cTn id="45" dur="1" fill="hold">
                                          <p:stCondLst>
                                            <p:cond delay="0"/>
                                          </p:stCondLst>
                                        </p:cTn>
                                        <p:tgtEl>
                                          <p:spTgt spid="9218"/>
                                        </p:tgtEl>
                                        <p:attrNameLst>
                                          <p:attrName>style.visibility</p:attrName>
                                        </p:attrNameLst>
                                      </p:cBhvr>
                                      <p:to>
                                        <p:strVal val="visible"/>
                                      </p:to>
                                    </p:set>
                                    <p:animEffect transition="in" filter="wheel(1)">
                                      <p:cBhvr>
                                        <p:cTn id="46" dur="20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01</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02</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03</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04</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chemeClr val="tx1"/>
                  </a:solidFill>
                </a:rPr>
                <a:t>Oamenii de stat ai Angliei şi Franţei au primit numeroase memorii, iar numeroase personalităţi culturale europene şi ziare progresiste au îmbrăţişat cauza </a:t>
              </a:r>
              <a:r>
                <a:rPr lang="vi-VN" sz="2400" dirty="0" smtClean="0">
                  <a:solidFill>
                    <a:schemeClr val="tx1"/>
                  </a:solidFill>
                </a:rPr>
                <a:t>românească</a:t>
              </a:r>
              <a:r>
                <a:rPr lang="en-US" sz="2400" dirty="0" smtClean="0">
                  <a:solidFill>
                    <a:schemeClr val="tx1"/>
                  </a:solidFill>
                </a:rPr>
                <a:t>.</a:t>
              </a:r>
              <a:endParaRPr lang="vi-VN" sz="2400" dirty="0">
                <a:solidFill>
                  <a:schemeClr val="tx1"/>
                </a:solidFill>
              </a:endParaRPr>
            </a:p>
            <a:p>
              <a:pPr algn="ctr"/>
              <a:r>
                <a:rPr lang="vi-VN" sz="2400" dirty="0">
                  <a:solidFill>
                    <a:schemeClr val="tx1"/>
                  </a:solidFill>
                </a:rPr>
                <a:t>Această epocă înţeleasă în sens larg se poate diviza în trei perioade:</a:t>
              </a:r>
            </a:p>
            <a:p>
              <a:pPr algn="ctr"/>
              <a:r>
                <a:rPr lang="en-US" sz="2400" dirty="0" err="1" smtClean="0">
                  <a:solidFill>
                    <a:schemeClr val="tx1"/>
                  </a:solidFill>
                </a:rPr>
                <a:t>Prepaşoptismul</a:t>
              </a:r>
              <a:r>
                <a:rPr lang="en-US" sz="2400" dirty="0" smtClean="0">
                  <a:solidFill>
                    <a:schemeClr val="tx1"/>
                  </a:solidFill>
                </a:rPr>
                <a:t> </a:t>
              </a:r>
              <a:r>
                <a:rPr lang="en-US" sz="2400" dirty="0">
                  <a:solidFill>
                    <a:schemeClr val="tx1"/>
                  </a:solidFill>
                </a:rPr>
                <a:t>(1820 -1840)</a:t>
              </a:r>
            </a:p>
            <a:p>
              <a:pPr algn="ctr"/>
              <a:r>
                <a:rPr lang="en-US" sz="2400" dirty="0" err="1">
                  <a:solidFill>
                    <a:schemeClr val="tx1"/>
                  </a:solidFill>
                </a:rPr>
                <a:t>Paşoptismul</a:t>
              </a:r>
              <a:r>
                <a:rPr lang="en-US" sz="2400" dirty="0">
                  <a:solidFill>
                    <a:schemeClr val="tx1"/>
                  </a:solidFill>
                </a:rPr>
                <a:t> (1840 -1860)</a:t>
              </a:r>
            </a:p>
            <a:p>
              <a:pPr algn="ctr"/>
              <a:r>
                <a:rPr lang="en-US" sz="2400" dirty="0" err="1">
                  <a:solidFill>
                    <a:schemeClr val="tx1"/>
                  </a:solidFill>
                </a:rPr>
                <a:t>Postpaşoptismul</a:t>
              </a:r>
              <a:r>
                <a:rPr lang="en-US" sz="2400" dirty="0">
                  <a:solidFill>
                    <a:schemeClr val="tx1"/>
                  </a:solidFill>
                </a:rPr>
                <a:t> (1860 - 1870)</a:t>
              </a:r>
            </a:p>
          </p:txBody>
        </p:sp>
      </p:grpSp>
      <p:pic>
        <p:nvPicPr>
          <p:cNvPr id="2050" name="Picture 2" descr="C:\Documents and Settings\cmiN\Desktop\romana\bucu.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1324806">
            <a:off x="95474" y="1636831"/>
            <a:ext cx="2729652" cy="3200322"/>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65852460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21" presetClass="entr" presetSubtype="1" fill="hold" nodeType="withEffect">
                                  <p:stCondLst>
                                    <p:cond delay="0"/>
                                  </p:stCondLst>
                                  <p:childTnLst>
                                    <p:set>
                                      <p:cBhvr>
                                        <p:cTn id="45" dur="1" fill="hold">
                                          <p:stCondLst>
                                            <p:cond delay="0"/>
                                          </p:stCondLst>
                                        </p:cTn>
                                        <p:tgtEl>
                                          <p:spTgt spid="2050"/>
                                        </p:tgtEl>
                                        <p:attrNameLst>
                                          <p:attrName>style.visibility</p:attrName>
                                        </p:attrNameLst>
                                      </p:cBhvr>
                                      <p:to>
                                        <p:strVal val="visible"/>
                                      </p:to>
                                    </p:set>
                                    <p:animEffect transition="in" filter="wheel(1)">
                                      <p:cBhvr>
                                        <p:cTn id="46"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37</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38</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39</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40</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latin typeface="Arial" pitchFamily="34" charset="0"/>
                  <a:cs typeface="Arial" pitchFamily="34" charset="0"/>
                </a:rPr>
                <a:t>În cuprinsul ziarului se publicau texte administrative, ştiri politice şi militare, articole şi note de îndrumare, cuprinzând noţiuni elementare de istorie, geografie, comerţ, economie, industrie etc. Primul număr cuprindea un articol editorial privind istoricul ziarelor in lume; înştiinţări "din lăuntru"; înştiinţări "din afară"; informaţii despre "mezaturi", plecări şi sosiri de demnitari la Bucureşti; ştiri "despre lucrarea pământului, care merge înainte cu mare spor</a:t>
              </a:r>
              <a:r>
                <a:rPr lang="vi-VN" sz="2000" dirty="0" smtClean="0">
                  <a:solidFill>
                    <a:schemeClr val="tx1"/>
                  </a:solidFill>
                  <a:latin typeface="Arial" pitchFamily="34" charset="0"/>
                  <a:cs typeface="Arial" pitchFamily="34" charset="0"/>
                </a:rPr>
                <a:t>".</a:t>
              </a:r>
              <a:endParaRPr lang="vi-VN" sz="2000" dirty="0">
                <a:solidFill>
                  <a:schemeClr val="tx1"/>
                </a:solidFill>
                <a:latin typeface="Arial" pitchFamily="34" charset="0"/>
                <a:cs typeface="Arial" pitchFamily="34" charset="0"/>
              </a:endParaRPr>
            </a:p>
          </p:txBody>
        </p:sp>
      </p:grpSp>
      <p:pic>
        <p:nvPicPr>
          <p:cNvPr id="24" name="Picture 2" descr="C:\Documents and Settings\cmiN\Desktop\eminescu_1889_curierul roman.jpg"/>
          <p:cNvPicPr>
            <a:picLocks noChangeAspect="1" noChangeArrowheads="1"/>
          </p:cNvPicPr>
          <p:nvPr/>
        </p:nvPicPr>
        <p:blipFill>
          <a:blip r:embed="rId5">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52850" y="1467441"/>
            <a:ext cx="2204913" cy="328555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45774081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39</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40</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41</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42</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dirty="0">
                  <a:solidFill>
                    <a:schemeClr val="tx1"/>
                  </a:solidFill>
                  <a:latin typeface="Arial" pitchFamily="34" charset="0"/>
                  <a:cs typeface="Arial" pitchFamily="34" charset="0"/>
                </a:rPr>
                <a:t>GAZETA DE TRANSILVANIA</a:t>
              </a:r>
              <a:r>
                <a:rPr lang="vi-VN" sz="2000" dirty="0">
                  <a:solidFill>
                    <a:schemeClr val="tx1"/>
                  </a:solidFill>
                  <a:latin typeface="Arial" pitchFamily="34" charset="0"/>
                  <a:cs typeface="Arial" pitchFamily="34" charset="0"/>
                </a:rPr>
                <a:t> a fost primul ziar politic şi informativ al românilor din Transilvania. Întemeiat de George Bariţiu, a apărut la Braşov, la 12 martie 1838 bucurându-se de colaborarea unor personalităţi de seamă din viaţa culturală şi politică a românilor, ca Ion Heliade Rădulescu, Costache Negruzzi, Nicolae </a:t>
              </a:r>
              <a:r>
                <a:rPr lang="vi-VN" sz="2000" dirty="0" smtClean="0">
                  <a:solidFill>
                    <a:schemeClr val="tx1"/>
                  </a:solidFill>
                  <a:latin typeface="Arial" pitchFamily="34" charset="0"/>
                  <a:cs typeface="Arial" pitchFamily="34" charset="0"/>
                </a:rPr>
                <a:t>Istrati. </a:t>
              </a:r>
              <a:r>
                <a:rPr lang="vi-VN" sz="2000" dirty="0">
                  <a:solidFill>
                    <a:schemeClr val="tx1"/>
                  </a:solidFill>
                  <a:latin typeface="Arial" pitchFamily="34" charset="0"/>
                  <a:cs typeface="Arial" pitchFamily="34" charset="0"/>
                </a:rPr>
                <a:t>Situându-se pe poziţii democratice patriotice şi iluministe, publicaţia lui Bariţiu a avut un rol important în lupta politică a românilor din Transilvania, solidară cu cercurile progresiste din </a:t>
              </a:r>
              <a:r>
                <a:rPr lang="vi-VN" sz="2000" dirty="0" smtClean="0">
                  <a:solidFill>
                    <a:schemeClr val="tx1"/>
                  </a:solidFill>
                  <a:latin typeface="Arial" pitchFamily="34" charset="0"/>
                  <a:cs typeface="Arial" pitchFamily="34" charset="0"/>
                </a:rPr>
                <a:t>principate</a:t>
              </a:r>
              <a:r>
                <a:rPr lang="en-US" sz="2000" dirty="0">
                  <a:solidFill>
                    <a:schemeClr val="tx1"/>
                  </a:solidFill>
                  <a:latin typeface="Arial" pitchFamily="34" charset="0"/>
                  <a:cs typeface="Arial" pitchFamily="34" charset="0"/>
                </a:rPr>
                <a:t>.</a:t>
              </a:r>
              <a:endParaRPr lang="vi-VN" sz="2000" dirty="0">
                <a:solidFill>
                  <a:schemeClr val="tx1"/>
                </a:solidFill>
                <a:latin typeface="Arial" pitchFamily="34" charset="0"/>
                <a:cs typeface="Arial" pitchFamily="34" charset="0"/>
              </a:endParaRPr>
            </a:p>
          </p:txBody>
        </p:sp>
      </p:grpSp>
      <p:pic>
        <p:nvPicPr>
          <p:cNvPr id="8194" name="Picture 2" descr="C:\Documents and Settings\cmiN\Desktop\romana\img\sf\Gazeta_de_Transilvania.jpg"/>
          <p:cNvPicPr>
            <a:picLocks noChangeAspect="1" noChangeArrowheads="1"/>
          </p:cNvPicPr>
          <p:nvPr/>
        </p:nvPicPr>
        <p:blipFill rotWithShape="1">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l="388" b="57077"/>
          <a:stretch/>
        </p:blipFill>
        <p:spPr bwMode="auto">
          <a:xfrm>
            <a:off x="353921" y="2030795"/>
            <a:ext cx="2284465" cy="264903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113587036"/>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21" presetClass="entr" presetSubtype="1" fill="hold" nodeType="withEffect">
                                  <p:stCondLst>
                                    <p:cond delay="0"/>
                                  </p:stCondLst>
                                  <p:childTnLst>
                                    <p:set>
                                      <p:cBhvr>
                                        <p:cTn id="45" dur="1" fill="hold">
                                          <p:stCondLst>
                                            <p:cond delay="0"/>
                                          </p:stCondLst>
                                        </p:cTn>
                                        <p:tgtEl>
                                          <p:spTgt spid="8194"/>
                                        </p:tgtEl>
                                        <p:attrNameLst>
                                          <p:attrName>style.visibility</p:attrName>
                                        </p:attrNameLst>
                                      </p:cBhvr>
                                      <p:to>
                                        <p:strVal val="visible"/>
                                      </p:to>
                                    </p:set>
                                    <p:animEffect transition="in" filter="wheel(1)">
                                      <p:cBhvr>
                                        <p:cTn id="46" dur="2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39</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40</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41</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42</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latin typeface="Arial" pitchFamily="34" charset="0"/>
                  <a:cs typeface="Arial" pitchFamily="34" charset="0"/>
                </a:rPr>
                <a:t>În timpul revoluţiei de la 1848 din Transilvania, a militat pentru egalitatea în drepturi între naţionalităţile din principat, unitatea naţională a românilor de ambele părţi ale Carpaţilor, desfiinţarea iobăgiei în Ţara Românească şi </a:t>
              </a:r>
              <a:r>
                <a:rPr lang="vi-VN" sz="2000" dirty="0" smtClean="0">
                  <a:solidFill>
                    <a:schemeClr val="tx1"/>
                  </a:solidFill>
                  <a:latin typeface="Arial" pitchFamily="34" charset="0"/>
                  <a:cs typeface="Arial" pitchFamily="34" charset="0"/>
                </a:rPr>
                <a:t>Moldova</a:t>
              </a:r>
              <a:r>
                <a:rPr lang="en-US" sz="2000" dirty="0" smtClean="0">
                  <a:solidFill>
                    <a:schemeClr val="tx1"/>
                  </a:solidFill>
                  <a:latin typeface="Arial" pitchFamily="34" charset="0"/>
                  <a:cs typeface="Arial" pitchFamily="34" charset="0"/>
                </a:rPr>
                <a:t>.</a:t>
              </a:r>
            </a:p>
            <a:p>
              <a:pPr algn="ctr"/>
              <a:r>
                <a:rPr lang="vi-VN" sz="2000" i="1" dirty="0" smtClean="0">
                  <a:solidFill>
                    <a:schemeClr val="tx1"/>
                  </a:solidFill>
                  <a:latin typeface="Arial" pitchFamily="34" charset="0"/>
                  <a:cs typeface="Arial" pitchFamily="34" charset="0"/>
                </a:rPr>
                <a:t>Gazeta Transilvaniei</a:t>
              </a:r>
              <a:r>
                <a:rPr lang="vi-VN" sz="2000" dirty="0" smtClean="0">
                  <a:solidFill>
                    <a:schemeClr val="tx1"/>
                  </a:solidFill>
                  <a:latin typeface="Arial" pitchFamily="34" charset="0"/>
                  <a:cs typeface="Arial" pitchFamily="34" charset="0"/>
                </a:rPr>
                <a:t> </a:t>
              </a:r>
              <a:r>
                <a:rPr lang="vi-VN" sz="2000" dirty="0">
                  <a:solidFill>
                    <a:schemeClr val="tx1"/>
                  </a:solidFill>
                  <a:latin typeface="Arial" pitchFamily="34" charset="0"/>
                  <a:cs typeface="Arial" pitchFamily="34" charset="0"/>
                </a:rPr>
                <a:t>şi-a încetat apariţia în </a:t>
              </a:r>
              <a:r>
                <a:rPr lang="vi-VN" sz="2000" dirty="0" smtClean="0">
                  <a:solidFill>
                    <a:schemeClr val="tx1"/>
                  </a:solidFill>
                  <a:latin typeface="Arial" pitchFamily="34" charset="0"/>
                  <a:cs typeface="Arial" pitchFamily="34" charset="0"/>
                </a:rPr>
                <a:t>1944.</a:t>
              </a:r>
              <a:r>
                <a:rPr lang="ro-RO" sz="2000" dirty="0">
                  <a:solidFill>
                    <a:schemeClr val="tx1"/>
                  </a:solidFill>
                  <a:latin typeface="Arial" pitchFamily="34" charset="0"/>
                  <a:cs typeface="Arial" pitchFamily="34" charset="0"/>
                </a:rPr>
                <a:t> </a:t>
              </a:r>
              <a:r>
                <a:rPr lang="vi-VN" sz="2000" dirty="0" smtClean="0">
                  <a:solidFill>
                    <a:schemeClr val="tx1"/>
                  </a:solidFill>
                  <a:latin typeface="Arial" pitchFamily="34" charset="0"/>
                  <a:cs typeface="Arial" pitchFamily="34" charset="0"/>
                </a:rPr>
                <a:t>Din </a:t>
              </a:r>
              <a:r>
                <a:rPr lang="vi-VN" sz="2000" dirty="0">
                  <a:solidFill>
                    <a:schemeClr val="tx1"/>
                  </a:solidFill>
                  <a:latin typeface="Arial" pitchFamily="34" charset="0"/>
                  <a:cs typeface="Arial" pitchFamily="34" charset="0"/>
                </a:rPr>
                <a:t>1990 </a:t>
              </a:r>
              <a:r>
                <a:rPr lang="vi-VN" sz="2000" i="1" dirty="0">
                  <a:solidFill>
                    <a:schemeClr val="tx1"/>
                  </a:solidFill>
                  <a:latin typeface="Arial" pitchFamily="34" charset="0"/>
                  <a:cs typeface="Arial" pitchFamily="34" charset="0"/>
                </a:rPr>
                <a:t>Gazeta</a:t>
              </a:r>
              <a:r>
                <a:rPr lang="vi-VN" sz="2000" dirty="0">
                  <a:solidFill>
                    <a:schemeClr val="tx1"/>
                  </a:solidFill>
                  <a:latin typeface="Arial" pitchFamily="34" charset="0"/>
                  <a:cs typeface="Arial" pitchFamily="34" charset="0"/>
                </a:rPr>
                <a:t> apare din nou, sub acelaşi nume</a:t>
              </a:r>
              <a:r>
                <a:rPr lang="vi-VN" sz="2000" dirty="0" smtClean="0">
                  <a:solidFill>
                    <a:schemeClr val="tx1"/>
                  </a:solidFill>
                  <a:latin typeface="Arial" pitchFamily="34" charset="0"/>
                  <a:cs typeface="Arial" pitchFamily="34" charset="0"/>
                </a:rPr>
                <a:t>.</a:t>
              </a:r>
              <a:endParaRPr lang="vi-VN" sz="2000" dirty="0">
                <a:solidFill>
                  <a:schemeClr val="tx1"/>
                </a:solidFill>
                <a:latin typeface="Arial" pitchFamily="34" charset="0"/>
                <a:cs typeface="Arial" pitchFamily="34" charset="0"/>
              </a:endParaRPr>
            </a:p>
          </p:txBody>
        </p:sp>
      </p:grpSp>
      <p:pic>
        <p:nvPicPr>
          <p:cNvPr id="24" name="Picture 2" descr="C:\Documents and Settings\cmiN\Desktop\romana\img\sf\Gazeta_de_Transilvania.jpg"/>
          <p:cNvPicPr>
            <a:picLocks noChangeAspect="1" noChangeArrowheads="1"/>
          </p:cNvPicPr>
          <p:nvPr/>
        </p:nvPicPr>
        <p:blipFill rotWithShape="1">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l="388" b="57077"/>
          <a:stretch/>
        </p:blipFill>
        <p:spPr bwMode="auto">
          <a:xfrm>
            <a:off x="353921" y="2030795"/>
            <a:ext cx="2284465" cy="264903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411924933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41</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42</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43</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44</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dirty="0">
                  <a:solidFill>
                    <a:schemeClr val="tx1"/>
                  </a:solidFill>
                  <a:latin typeface="Arial" pitchFamily="34" charset="0"/>
                  <a:cs typeface="Arial" pitchFamily="34" charset="0"/>
                </a:rPr>
                <a:t>DACIA LITERARĂ</a:t>
              </a:r>
              <a:r>
                <a:rPr lang="vi-VN" sz="2000" dirty="0">
                  <a:solidFill>
                    <a:schemeClr val="tx1"/>
                  </a:solidFill>
                  <a:latin typeface="Arial" pitchFamily="34" charset="0"/>
                  <a:cs typeface="Arial" pitchFamily="34" charset="0"/>
                </a:rPr>
                <a:t> </a:t>
              </a:r>
              <a:r>
                <a:rPr lang="vi-VN" sz="2000" dirty="0" smtClean="0">
                  <a:solidFill>
                    <a:schemeClr val="tx1"/>
                  </a:solidFill>
                  <a:latin typeface="Arial" pitchFamily="34" charset="0"/>
                  <a:cs typeface="Arial" pitchFamily="34" charset="0"/>
                </a:rPr>
                <a:t>este </a:t>
              </a:r>
              <a:r>
                <a:rPr lang="vi-VN" sz="2000" dirty="0">
                  <a:solidFill>
                    <a:schemeClr val="tx1"/>
                  </a:solidFill>
                  <a:latin typeface="Arial" pitchFamily="34" charset="0"/>
                  <a:cs typeface="Arial" pitchFamily="34" charset="0"/>
                </a:rPr>
                <a:t>o revistă apărută pe 30 ianuarie 1840 la Iaşi, sub redacţia lui Mihail Kogălniceanu. Constatând ca </a:t>
              </a:r>
              <a:r>
                <a:rPr lang="vi-VN" sz="2000" i="1" dirty="0" smtClean="0">
                  <a:solidFill>
                    <a:schemeClr val="tx1"/>
                  </a:solidFill>
                  <a:latin typeface="Arial" pitchFamily="34" charset="0"/>
                  <a:cs typeface="Arial" pitchFamily="34" charset="0"/>
                </a:rPr>
                <a:t>Albin</a:t>
              </a:r>
              <a:r>
                <a:rPr lang="ro-RO" sz="2000" i="1" dirty="0" smtClean="0">
                  <a:solidFill>
                    <a:schemeClr val="tx1"/>
                  </a:solidFill>
                  <a:latin typeface="Arial" pitchFamily="34" charset="0"/>
                  <a:cs typeface="Arial" pitchFamily="34" charset="0"/>
                </a:rPr>
                <a:t>a</a:t>
              </a:r>
              <a:r>
                <a:rPr lang="vi-VN" sz="2000" dirty="0" smtClean="0">
                  <a:solidFill>
                    <a:schemeClr val="tx1"/>
                  </a:solidFill>
                  <a:latin typeface="Arial" pitchFamily="34" charset="0"/>
                  <a:cs typeface="Arial" pitchFamily="34" charset="0"/>
                </a:rPr>
                <a:t> </a:t>
              </a:r>
              <a:r>
                <a:rPr lang="vi-VN" sz="2000" dirty="0">
                  <a:solidFill>
                    <a:schemeClr val="tx1"/>
                  </a:solidFill>
                  <a:latin typeface="Arial" pitchFamily="34" charset="0"/>
                  <a:cs typeface="Arial" pitchFamily="34" charset="0"/>
                </a:rPr>
                <a:t>este prea moldovenească, </a:t>
              </a:r>
              <a:r>
                <a:rPr lang="vi-VN" sz="2000" i="1" dirty="0" smtClean="0">
                  <a:solidFill>
                    <a:schemeClr val="tx1"/>
                  </a:solidFill>
                  <a:latin typeface="Arial" pitchFamily="34" charset="0"/>
                  <a:cs typeface="Arial" pitchFamily="34" charset="0"/>
                </a:rPr>
                <a:t>Curieru</a:t>
              </a:r>
              <a:r>
                <a:rPr lang="ro-RO" sz="2000" i="1" dirty="0" smtClean="0">
                  <a:solidFill>
                    <a:schemeClr val="tx1"/>
                  </a:solidFill>
                  <a:latin typeface="Arial" pitchFamily="34" charset="0"/>
                  <a:cs typeface="Arial" pitchFamily="34" charset="0"/>
                </a:rPr>
                <a:t>l</a:t>
              </a:r>
              <a:r>
                <a:rPr lang="vi-VN" sz="2000" dirty="0" smtClean="0">
                  <a:solidFill>
                    <a:schemeClr val="tx1"/>
                  </a:solidFill>
                  <a:latin typeface="Arial" pitchFamily="34" charset="0"/>
                  <a:cs typeface="Arial" pitchFamily="34" charset="0"/>
                </a:rPr>
                <a:t> </a:t>
              </a:r>
              <a:r>
                <a:rPr lang="vi-VN" sz="2000" dirty="0">
                  <a:solidFill>
                    <a:schemeClr val="tx1"/>
                  </a:solidFill>
                  <a:latin typeface="Arial" pitchFamily="34" charset="0"/>
                  <a:cs typeface="Arial" pitchFamily="34" charset="0"/>
                </a:rPr>
                <a:t>este prea muntenesc, iar </a:t>
              </a:r>
              <a:r>
                <a:rPr lang="vi-VN" sz="2000" i="1" dirty="0" smtClean="0">
                  <a:solidFill>
                    <a:schemeClr val="tx1"/>
                  </a:solidFill>
                  <a:latin typeface="Arial" pitchFamily="34" charset="0"/>
                  <a:cs typeface="Arial" pitchFamily="34" charset="0"/>
                </a:rPr>
                <a:t>Foae </a:t>
              </a:r>
              <a:r>
                <a:rPr lang="vi-VN" sz="2000" i="1" dirty="0">
                  <a:solidFill>
                    <a:schemeClr val="tx1"/>
                  </a:solidFill>
                  <a:latin typeface="Arial" pitchFamily="34" charset="0"/>
                  <a:cs typeface="Arial" pitchFamily="34" charset="0"/>
                </a:rPr>
                <a:t>pentru minte, inima si </a:t>
              </a:r>
              <a:r>
                <a:rPr lang="vi-VN" sz="2000" i="1" dirty="0" smtClean="0">
                  <a:solidFill>
                    <a:schemeClr val="tx1"/>
                  </a:solidFill>
                  <a:latin typeface="Arial" pitchFamily="34" charset="0"/>
                  <a:cs typeface="Arial" pitchFamily="34" charset="0"/>
                </a:rPr>
                <a:t>literatur</a:t>
              </a:r>
              <a:r>
                <a:rPr lang="ro-RO" sz="2000" i="1" dirty="0" smtClean="0">
                  <a:solidFill>
                    <a:schemeClr val="tx1"/>
                  </a:solidFill>
                  <a:latin typeface="Arial" pitchFamily="34" charset="0"/>
                  <a:cs typeface="Arial" pitchFamily="34" charset="0"/>
                </a:rPr>
                <a:t>ă</a:t>
              </a:r>
              <a:r>
                <a:rPr lang="vi-VN" sz="2000" dirty="0" smtClean="0">
                  <a:solidFill>
                    <a:schemeClr val="tx1"/>
                  </a:solidFill>
                  <a:latin typeface="Arial" pitchFamily="34" charset="0"/>
                  <a:cs typeface="Arial" pitchFamily="34" charset="0"/>
                </a:rPr>
                <a:t> </a:t>
              </a:r>
              <a:r>
                <a:rPr lang="vi-VN" sz="2000" dirty="0">
                  <a:solidFill>
                    <a:schemeClr val="tx1"/>
                  </a:solidFill>
                  <a:latin typeface="Arial" pitchFamily="34" charset="0"/>
                  <a:cs typeface="Arial" pitchFamily="34" charset="0"/>
                </a:rPr>
                <a:t>prea ardelenească, Kogălniceanu îşi propune să facă din revista </a:t>
              </a:r>
              <a:r>
                <a:rPr lang="vi-VN" sz="2000" dirty="0" smtClean="0">
                  <a:solidFill>
                    <a:schemeClr val="tx1"/>
                  </a:solidFill>
                  <a:latin typeface="Arial" pitchFamily="34" charset="0"/>
                  <a:cs typeface="Arial" pitchFamily="34" charset="0"/>
                </a:rPr>
                <a:t>sa,</a:t>
              </a:r>
              <a:r>
                <a:rPr lang="ro-RO" sz="2000" dirty="0" smtClean="0">
                  <a:solidFill>
                    <a:schemeClr val="tx1"/>
                  </a:solidFill>
                  <a:latin typeface="Arial" pitchFamily="34" charset="0"/>
                  <a:cs typeface="Arial" pitchFamily="34" charset="0"/>
                </a:rPr>
                <a:t> </a:t>
              </a:r>
              <a:r>
                <a:rPr lang="vi-VN" sz="2000" i="1" dirty="0" smtClean="0">
                  <a:solidFill>
                    <a:schemeClr val="tx1"/>
                  </a:solidFill>
                  <a:latin typeface="Arial" pitchFamily="34" charset="0"/>
                  <a:cs typeface="Arial" pitchFamily="34" charset="0"/>
                </a:rPr>
                <a:t>Dacia Literar</a:t>
              </a:r>
              <a:r>
                <a:rPr lang="ro-RO" sz="2000" i="1" dirty="0" smtClean="0">
                  <a:solidFill>
                    <a:schemeClr val="tx1"/>
                  </a:solidFill>
                  <a:latin typeface="Arial" pitchFamily="34" charset="0"/>
                  <a:cs typeface="Arial" pitchFamily="34" charset="0"/>
                </a:rPr>
                <a:t>ă</a:t>
              </a:r>
              <a:r>
                <a:rPr lang="vi-VN" sz="2000" dirty="0" smtClean="0">
                  <a:solidFill>
                    <a:schemeClr val="tx1"/>
                  </a:solidFill>
                  <a:latin typeface="Arial" pitchFamily="34" charset="0"/>
                  <a:cs typeface="Arial" pitchFamily="34" charset="0"/>
                </a:rPr>
                <a:t>, </a:t>
              </a:r>
              <a:r>
                <a:rPr lang="vi-VN" sz="2000" dirty="0">
                  <a:solidFill>
                    <a:schemeClr val="tx1"/>
                  </a:solidFill>
                  <a:latin typeface="Arial" pitchFamily="34" charset="0"/>
                  <a:cs typeface="Arial" pitchFamily="34" charset="0"/>
                </a:rPr>
                <a:t>o foaie care </a:t>
              </a:r>
              <a:r>
                <a:rPr lang="vi-VN" sz="2000" dirty="0" smtClean="0">
                  <a:solidFill>
                    <a:schemeClr val="tx1"/>
                  </a:solidFill>
                  <a:latin typeface="Arial" pitchFamily="34" charset="0"/>
                  <a:cs typeface="Arial" pitchFamily="34" charset="0"/>
                </a:rPr>
                <a:t>s</a:t>
              </a:r>
              <a:r>
                <a:rPr lang="ro-RO" sz="2000" dirty="0" smtClean="0">
                  <a:solidFill>
                    <a:schemeClr val="tx1"/>
                  </a:solidFill>
                  <a:latin typeface="Arial" pitchFamily="34" charset="0"/>
                  <a:cs typeface="Arial" pitchFamily="34" charset="0"/>
                </a:rPr>
                <a:t>ă</a:t>
              </a:r>
              <a:r>
                <a:rPr lang="vi-VN" sz="2000" dirty="0" smtClean="0">
                  <a:solidFill>
                    <a:schemeClr val="tx1"/>
                  </a:solidFill>
                  <a:latin typeface="Arial" pitchFamily="34" charset="0"/>
                  <a:cs typeface="Arial" pitchFamily="34" charset="0"/>
                </a:rPr>
                <a:t> </a:t>
              </a:r>
              <a:r>
                <a:rPr lang="vi-VN" sz="2000" dirty="0">
                  <a:solidFill>
                    <a:schemeClr val="tx1"/>
                  </a:solidFill>
                  <a:latin typeface="Arial" pitchFamily="34" charset="0"/>
                  <a:cs typeface="Arial" pitchFamily="34" charset="0"/>
                </a:rPr>
                <a:t>publice producţiile româneşti din orice parte a ţării, cu singura condiţie, </a:t>
              </a:r>
              <a:r>
                <a:rPr lang="vi-VN" sz="2000" dirty="0" smtClean="0">
                  <a:solidFill>
                    <a:schemeClr val="tx1"/>
                  </a:solidFill>
                  <a:latin typeface="Arial" pitchFamily="34" charset="0"/>
                  <a:cs typeface="Arial" pitchFamily="34" charset="0"/>
                </a:rPr>
                <a:t>s</a:t>
              </a:r>
              <a:r>
                <a:rPr lang="ro-RO" sz="2000" dirty="0" smtClean="0">
                  <a:solidFill>
                    <a:schemeClr val="tx1"/>
                  </a:solidFill>
                  <a:latin typeface="Arial" pitchFamily="34" charset="0"/>
                  <a:cs typeface="Arial" pitchFamily="34" charset="0"/>
                </a:rPr>
                <a:t>ă</a:t>
              </a:r>
              <a:r>
                <a:rPr lang="vi-VN" sz="2000" dirty="0" smtClean="0">
                  <a:solidFill>
                    <a:schemeClr val="tx1"/>
                  </a:solidFill>
                  <a:latin typeface="Arial" pitchFamily="34" charset="0"/>
                  <a:cs typeface="Arial" pitchFamily="34" charset="0"/>
                </a:rPr>
                <a:t> </a:t>
              </a:r>
              <a:r>
                <a:rPr lang="vi-VN" sz="2000" dirty="0">
                  <a:solidFill>
                    <a:schemeClr val="tx1"/>
                  </a:solidFill>
                  <a:latin typeface="Arial" pitchFamily="34" charset="0"/>
                  <a:cs typeface="Arial" pitchFamily="34" charset="0"/>
                </a:rPr>
                <a:t>fie de valoare</a:t>
              </a:r>
              <a:r>
                <a:rPr lang="vi-VN" sz="2000" dirty="0" smtClean="0">
                  <a:solidFill>
                    <a:schemeClr val="tx1"/>
                  </a:solidFill>
                  <a:latin typeface="Arial" pitchFamily="34" charset="0"/>
                  <a:cs typeface="Arial" pitchFamily="34" charset="0"/>
                </a:rPr>
                <a:t>.</a:t>
              </a:r>
              <a:endParaRPr lang="vi-VN" sz="2000" dirty="0">
                <a:solidFill>
                  <a:schemeClr val="tx1"/>
                </a:solidFill>
                <a:latin typeface="Arial" pitchFamily="34" charset="0"/>
                <a:cs typeface="Arial" pitchFamily="34" charset="0"/>
              </a:endParaRPr>
            </a:p>
          </p:txBody>
        </p:sp>
      </p:grpSp>
      <p:pic>
        <p:nvPicPr>
          <p:cNvPr id="10242" name="Picture 2" descr="C:\Documents and Settings\cmiN\Desktop\Dacia_Literara.jpg"/>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52168" y="1700880"/>
            <a:ext cx="2155825" cy="3222625"/>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631266773"/>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21" presetClass="entr" presetSubtype="1" fill="hold" nodeType="withEffect">
                                  <p:stCondLst>
                                    <p:cond delay="0"/>
                                  </p:stCondLst>
                                  <p:childTnLst>
                                    <p:set>
                                      <p:cBhvr>
                                        <p:cTn id="45" dur="1" fill="hold">
                                          <p:stCondLst>
                                            <p:cond delay="0"/>
                                          </p:stCondLst>
                                        </p:cTn>
                                        <p:tgtEl>
                                          <p:spTgt spid="10242"/>
                                        </p:tgtEl>
                                        <p:attrNameLst>
                                          <p:attrName>style.visibility</p:attrName>
                                        </p:attrNameLst>
                                      </p:cBhvr>
                                      <p:to>
                                        <p:strVal val="visible"/>
                                      </p:to>
                                    </p:set>
                                    <p:animEffect transition="in" filter="wheel(1)">
                                      <p:cBhvr>
                                        <p:cTn id="46" dur="20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41</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42</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43</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44</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latin typeface="Arial" pitchFamily="34" charset="0"/>
                  <a:cs typeface="Arial" pitchFamily="34" charset="0"/>
                </a:rPr>
                <a:t>M</a:t>
              </a:r>
              <a:r>
                <a:rPr lang="vi-VN" sz="2000" dirty="0" smtClean="0">
                  <a:solidFill>
                    <a:schemeClr val="tx1"/>
                  </a:solidFill>
                  <a:latin typeface="Arial" pitchFamily="34" charset="0"/>
                  <a:cs typeface="Arial" pitchFamily="34" charset="0"/>
                </a:rPr>
                <a:t>.</a:t>
              </a:r>
              <a:r>
                <a:rPr lang="ro-RO" sz="2000" dirty="0" smtClean="0">
                  <a:solidFill>
                    <a:schemeClr val="tx1"/>
                  </a:solidFill>
                  <a:latin typeface="Arial" pitchFamily="34" charset="0"/>
                  <a:cs typeface="Arial" pitchFamily="34" charset="0"/>
                </a:rPr>
                <a:t> </a:t>
              </a:r>
              <a:r>
                <a:rPr lang="vi-VN" sz="2000" dirty="0" smtClean="0">
                  <a:solidFill>
                    <a:schemeClr val="tx1"/>
                  </a:solidFill>
                  <a:latin typeface="Arial" pitchFamily="34" charset="0"/>
                  <a:cs typeface="Arial" pitchFamily="34" charset="0"/>
                </a:rPr>
                <a:t>Kogalniceanu</a:t>
              </a:r>
              <a:r>
                <a:rPr lang="vi-VN" sz="2000" dirty="0">
                  <a:solidFill>
                    <a:schemeClr val="tx1"/>
                  </a:solidFill>
                  <a:latin typeface="Arial" pitchFamily="34" charset="0"/>
                  <a:cs typeface="Arial" pitchFamily="34" charset="0"/>
                </a:rPr>
                <a:t>, în articolul </a:t>
              </a:r>
              <a:r>
                <a:rPr lang="en-US" sz="2000" dirty="0" smtClean="0">
                  <a:solidFill>
                    <a:schemeClr val="tx1"/>
                  </a:solidFill>
                  <a:latin typeface="Arial" pitchFamily="34" charset="0"/>
                  <a:cs typeface="Arial" pitchFamily="34" charset="0"/>
                </a:rPr>
                <a:t>“</a:t>
              </a:r>
              <a:r>
                <a:rPr lang="vi-VN" sz="2000" dirty="0" smtClean="0">
                  <a:solidFill>
                    <a:schemeClr val="tx1"/>
                  </a:solidFill>
                  <a:latin typeface="Arial" pitchFamily="34" charset="0"/>
                  <a:cs typeface="Arial" pitchFamily="34" charset="0"/>
                </a:rPr>
                <a:t>program </a:t>
              </a:r>
              <a:r>
                <a:rPr lang="vi-VN" sz="2000" dirty="0">
                  <a:solidFill>
                    <a:schemeClr val="tx1"/>
                  </a:solidFill>
                  <a:latin typeface="Arial" pitchFamily="34" charset="0"/>
                  <a:cs typeface="Arial" pitchFamily="34" charset="0"/>
                </a:rPr>
                <a:t>al acestei </a:t>
              </a:r>
              <a:r>
                <a:rPr lang="vi-VN" sz="2000" dirty="0" smtClean="0">
                  <a:solidFill>
                    <a:schemeClr val="tx1"/>
                  </a:solidFill>
                  <a:latin typeface="Arial" pitchFamily="34" charset="0"/>
                  <a:cs typeface="Arial" pitchFamily="34" charset="0"/>
                </a:rPr>
                <a:t>reviste</a:t>
              </a:r>
              <a:r>
                <a:rPr lang="en-US" sz="2000" dirty="0" smtClean="0">
                  <a:solidFill>
                    <a:schemeClr val="tx1"/>
                  </a:solidFill>
                  <a:latin typeface="Arial" pitchFamily="34" charset="0"/>
                  <a:cs typeface="Arial" pitchFamily="34" charset="0"/>
                </a:rPr>
                <a:t>”</a:t>
              </a:r>
              <a:r>
                <a:rPr lang="vi-VN" sz="2000" dirty="0" smtClean="0">
                  <a:solidFill>
                    <a:schemeClr val="tx1"/>
                  </a:solidFill>
                  <a:latin typeface="Arial" pitchFamily="34" charset="0"/>
                  <a:cs typeface="Arial" pitchFamily="34" charset="0"/>
                </a:rPr>
                <a:t>, </a:t>
              </a:r>
              <a:r>
                <a:rPr lang="vi-VN" sz="2000" dirty="0">
                  <a:solidFill>
                    <a:schemeClr val="tx1"/>
                  </a:solidFill>
                  <a:latin typeface="Arial" pitchFamily="34" charset="0"/>
                  <a:cs typeface="Arial" pitchFamily="34" charset="0"/>
                </a:rPr>
                <a:t>subliniază clar ideile care vor sta la baza orientării literaturii: combaterea imitaţiei </a:t>
              </a:r>
              <a:r>
                <a:rPr lang="ro-RO" sz="2000" dirty="0" smtClean="0">
                  <a:solidFill>
                    <a:schemeClr val="tx1"/>
                  </a:solidFill>
                  <a:latin typeface="Arial" pitchFamily="34" charset="0"/>
                  <a:cs typeface="Arial" pitchFamily="34" charset="0"/>
                </a:rPr>
                <a:t>ş</a:t>
              </a:r>
              <a:r>
                <a:rPr lang="vi-VN" sz="2000" dirty="0" smtClean="0">
                  <a:solidFill>
                    <a:schemeClr val="tx1"/>
                  </a:solidFill>
                  <a:latin typeface="Arial" pitchFamily="34" charset="0"/>
                  <a:cs typeface="Arial" pitchFamily="34" charset="0"/>
                </a:rPr>
                <a:t>i </a:t>
              </a:r>
              <a:r>
                <a:rPr lang="vi-VN" sz="2000" dirty="0">
                  <a:solidFill>
                    <a:schemeClr val="tx1"/>
                  </a:solidFill>
                  <a:latin typeface="Arial" pitchFamily="34" charset="0"/>
                  <a:cs typeface="Arial" pitchFamily="34" charset="0"/>
                </a:rPr>
                <a:t>a traducerilor mediocre, necesitatea creării unei literaturi naţionale prin stimularea scrierilor originale, aspirate din istoria patriei, din frumuseţile ei, din pitorescul obiceiurilor populare; realizarea unei limbi unitare </a:t>
              </a:r>
              <a:r>
                <a:rPr lang="ro-RO" sz="2000" dirty="0" smtClean="0">
                  <a:solidFill>
                    <a:schemeClr val="tx1"/>
                  </a:solidFill>
                  <a:latin typeface="Arial" pitchFamily="34" charset="0"/>
                  <a:cs typeface="Arial" pitchFamily="34" charset="0"/>
                </a:rPr>
                <a:t>ş</a:t>
              </a:r>
              <a:r>
                <a:rPr lang="vi-VN" sz="2000" dirty="0" smtClean="0">
                  <a:solidFill>
                    <a:schemeClr val="tx1"/>
                  </a:solidFill>
                  <a:latin typeface="Arial" pitchFamily="34" charset="0"/>
                  <a:cs typeface="Arial" pitchFamily="34" charset="0"/>
                </a:rPr>
                <a:t>i </a:t>
              </a:r>
              <a:r>
                <a:rPr lang="vi-VN" sz="2000" dirty="0">
                  <a:solidFill>
                    <a:schemeClr val="tx1"/>
                  </a:solidFill>
                  <a:latin typeface="Arial" pitchFamily="34" charset="0"/>
                  <a:cs typeface="Arial" pitchFamily="34" charset="0"/>
                </a:rPr>
                <a:t>a unei literaturi specific naţionale</a:t>
              </a:r>
              <a:r>
                <a:rPr lang="vi-VN" sz="2000" dirty="0" smtClean="0">
                  <a:solidFill>
                    <a:schemeClr val="tx1"/>
                  </a:solidFill>
                  <a:latin typeface="Arial" pitchFamily="34" charset="0"/>
                  <a:cs typeface="Arial" pitchFamily="34" charset="0"/>
                </a:rPr>
                <a:t>.</a:t>
              </a:r>
              <a:endParaRPr lang="vi-VN" sz="2000" dirty="0">
                <a:solidFill>
                  <a:schemeClr val="tx1"/>
                </a:solidFill>
                <a:latin typeface="Arial" pitchFamily="34" charset="0"/>
                <a:cs typeface="Arial" pitchFamily="34" charset="0"/>
              </a:endParaRPr>
            </a:p>
          </p:txBody>
        </p:sp>
      </p:grpSp>
      <p:pic>
        <p:nvPicPr>
          <p:cNvPr id="24" name="Picture 2" descr="C:\Documents and Settings\cmiN\Desktop\Dacia_Literara.jpg"/>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52168" y="1700880"/>
            <a:ext cx="2155825" cy="3222625"/>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938592773"/>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43</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44</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45</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46</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latin typeface="Arial" pitchFamily="34" charset="0"/>
                  <a:cs typeface="Arial" pitchFamily="34" charset="0"/>
                </a:rPr>
                <a:t>Revoluţia din 1848 cuprinde toate teritoriile locuite de români şi îşi concretizează obiectivele în trei documente programatice fundamentale, redactate independent şi cunoscute sub denumirile de </a:t>
              </a:r>
              <a:r>
                <a:rPr lang="vi-VN" sz="2000" i="1" dirty="0">
                  <a:solidFill>
                    <a:schemeClr val="tx1"/>
                  </a:solidFill>
                  <a:latin typeface="Arial" pitchFamily="34" charset="0"/>
                  <a:cs typeface="Arial" pitchFamily="34" charset="0"/>
                </a:rPr>
                <a:t>Proclamaţia de la Islaz</a:t>
              </a:r>
              <a:r>
                <a:rPr lang="vi-VN" sz="2000" dirty="0">
                  <a:solidFill>
                    <a:schemeClr val="tx1"/>
                  </a:solidFill>
                  <a:latin typeface="Arial" pitchFamily="34" charset="0"/>
                  <a:cs typeface="Arial" pitchFamily="34" charset="0"/>
                </a:rPr>
                <a:t> în Ţara Românească, </a:t>
              </a:r>
              <a:r>
                <a:rPr lang="vi-VN" sz="2000" i="1" dirty="0">
                  <a:solidFill>
                    <a:schemeClr val="tx1"/>
                  </a:solidFill>
                  <a:latin typeface="Arial" pitchFamily="34" charset="0"/>
                  <a:cs typeface="Arial" pitchFamily="34" charset="0"/>
                </a:rPr>
                <a:t>Principiile noastre pentru reformarea patriei </a:t>
              </a:r>
              <a:r>
                <a:rPr lang="vi-VN" sz="2000" dirty="0">
                  <a:solidFill>
                    <a:schemeClr val="tx1"/>
                  </a:solidFill>
                  <a:latin typeface="Arial" pitchFamily="34" charset="0"/>
                  <a:cs typeface="Arial" pitchFamily="34" charset="0"/>
                </a:rPr>
                <a:t>în Moldova şi </a:t>
              </a:r>
              <a:r>
                <a:rPr lang="vi-VN" sz="2000" i="1" dirty="0">
                  <a:solidFill>
                    <a:schemeClr val="tx1"/>
                  </a:solidFill>
                  <a:latin typeface="Arial" pitchFamily="34" charset="0"/>
                  <a:cs typeface="Arial" pitchFamily="34" charset="0"/>
                </a:rPr>
                <a:t>Programul de la Blaj</a:t>
              </a:r>
              <a:r>
                <a:rPr lang="vi-VN" sz="2000" dirty="0">
                  <a:solidFill>
                    <a:schemeClr val="tx1"/>
                  </a:solidFill>
                  <a:latin typeface="Arial" pitchFamily="34" charset="0"/>
                  <a:cs typeface="Arial" pitchFamily="34" charset="0"/>
                </a:rPr>
                <a:t> în Transilvania.</a:t>
              </a:r>
            </a:p>
            <a:p>
              <a:pPr algn="ctr"/>
              <a:endParaRPr lang="vi-VN" sz="2000" dirty="0">
                <a:solidFill>
                  <a:schemeClr val="tx1"/>
                </a:solidFill>
                <a:latin typeface="Arial" pitchFamily="34" charset="0"/>
                <a:cs typeface="Arial" pitchFamily="34" charset="0"/>
              </a:endParaRPr>
            </a:p>
            <a:p>
              <a:pPr marL="342900" indent="-342900" algn="ctr">
                <a:buFont typeface="Wingdings" pitchFamily="2" charset="2"/>
                <a:buChar char="v"/>
              </a:pPr>
              <a:r>
                <a:rPr lang="en-US" sz="2000" dirty="0" smtClean="0">
                  <a:solidFill>
                    <a:schemeClr val="tx1"/>
                  </a:solidFill>
                  <a:latin typeface="Arial" pitchFamily="34" charset="0"/>
                  <a:cs typeface="Arial" pitchFamily="34" charset="0"/>
                </a:rPr>
                <a:t>        </a:t>
              </a:r>
              <a:r>
                <a:rPr lang="vi-VN" sz="2000" dirty="0" smtClean="0">
                  <a:solidFill>
                    <a:schemeClr val="tx1"/>
                  </a:solidFill>
                  <a:latin typeface="Arial" pitchFamily="34" charset="0"/>
                  <a:cs typeface="Arial" pitchFamily="34" charset="0"/>
                </a:rPr>
                <a:t>Dorinţele </a:t>
              </a:r>
              <a:r>
                <a:rPr lang="vi-VN" sz="2000" dirty="0">
                  <a:solidFill>
                    <a:schemeClr val="tx1"/>
                  </a:solidFill>
                  <a:latin typeface="Arial" pitchFamily="34" charset="0"/>
                  <a:cs typeface="Arial" pitchFamily="34" charset="0"/>
                </a:rPr>
                <a:t>paşoptiştilor pe plan cultural au fost exprimate in articolul-program „Introducţie” publicat de Kogălniceanu în </a:t>
              </a:r>
              <a:r>
                <a:rPr lang="vi-VN" sz="2000" i="1" dirty="0" smtClean="0">
                  <a:solidFill>
                    <a:schemeClr val="tx1"/>
                  </a:solidFill>
                  <a:latin typeface="Arial" pitchFamily="34" charset="0"/>
                  <a:cs typeface="Arial" pitchFamily="34" charset="0"/>
                </a:rPr>
                <a:t>Dacia literară</a:t>
              </a:r>
              <a:r>
                <a:rPr lang="vi-VN" sz="2000" dirty="0" smtClean="0">
                  <a:solidFill>
                    <a:schemeClr val="tx1"/>
                  </a:solidFill>
                  <a:latin typeface="Arial" pitchFamily="34" charset="0"/>
                  <a:cs typeface="Arial" pitchFamily="34" charset="0"/>
                </a:rPr>
                <a:t>, </a:t>
              </a:r>
              <a:r>
                <a:rPr lang="vi-VN" sz="2000" dirty="0">
                  <a:solidFill>
                    <a:schemeClr val="tx1"/>
                  </a:solidFill>
                  <a:latin typeface="Arial" pitchFamily="34" charset="0"/>
                  <a:cs typeface="Arial" pitchFamily="34" charset="0"/>
                </a:rPr>
                <a:t>revistă care va reuşi, în majoritatea cazurilor, să rezolve problemele enumerate mai jos, asigurând astfel un real progres cultural</a:t>
              </a:r>
              <a:r>
                <a:rPr lang="vi-VN" sz="2000" dirty="0" smtClean="0">
                  <a:solidFill>
                    <a:schemeClr val="tx1"/>
                  </a:solidFill>
                  <a:latin typeface="Arial" pitchFamily="34" charset="0"/>
                  <a:cs typeface="Arial" pitchFamily="34" charset="0"/>
                </a:rPr>
                <a:t>:</a:t>
              </a:r>
              <a:endParaRPr lang="vi-VN" sz="2000" dirty="0">
                <a:solidFill>
                  <a:schemeClr val="tx1"/>
                </a:solidFill>
                <a:latin typeface="Arial" pitchFamily="34" charset="0"/>
                <a:cs typeface="Arial" pitchFamily="34" charset="0"/>
              </a:endParaRPr>
            </a:p>
          </p:txBody>
        </p:sp>
      </p:grpSp>
      <p:pic>
        <p:nvPicPr>
          <p:cNvPr id="11266" name="Picture 2" descr="C:\Documents and Settings\cmiN\Desktop\08_cu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00" y="1301070"/>
            <a:ext cx="2819784" cy="3816423"/>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737713397"/>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21" presetClass="entr" presetSubtype="1" fill="hold" nodeType="withEffect">
                                  <p:stCondLst>
                                    <p:cond delay="0"/>
                                  </p:stCondLst>
                                  <p:childTnLst>
                                    <p:set>
                                      <p:cBhvr>
                                        <p:cTn id="45" dur="1" fill="hold">
                                          <p:stCondLst>
                                            <p:cond delay="0"/>
                                          </p:stCondLst>
                                        </p:cTn>
                                        <p:tgtEl>
                                          <p:spTgt spid="11266"/>
                                        </p:tgtEl>
                                        <p:attrNameLst>
                                          <p:attrName>style.visibility</p:attrName>
                                        </p:attrNameLst>
                                      </p:cBhvr>
                                      <p:to>
                                        <p:strVal val="visible"/>
                                      </p:to>
                                    </p:set>
                                    <p:animEffect transition="in" filter="wheel(1)">
                                      <p:cBhvr>
                                        <p:cTn id="46" dur="20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43</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44</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45</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46</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smtClean="0">
                  <a:solidFill>
                    <a:schemeClr val="tx1"/>
                  </a:solidFill>
                  <a:latin typeface="Arial" pitchFamily="34" charset="0"/>
                  <a:cs typeface="Arial" pitchFamily="34" charset="0"/>
                </a:rPr>
                <a:t>•</a:t>
              </a:r>
              <a:r>
                <a:rPr lang="en-US" sz="2000" dirty="0">
                  <a:solidFill>
                    <a:schemeClr val="tx1"/>
                  </a:solidFill>
                  <a:latin typeface="Arial" pitchFamily="34" charset="0"/>
                  <a:cs typeface="Arial" pitchFamily="34" charset="0"/>
                </a:rPr>
                <a:t> </a:t>
              </a:r>
              <a:r>
                <a:rPr lang="en-US" sz="2000" dirty="0" smtClean="0">
                  <a:solidFill>
                    <a:schemeClr val="tx1"/>
                  </a:solidFill>
                  <a:latin typeface="Arial" pitchFamily="34" charset="0"/>
                  <a:cs typeface="Arial" pitchFamily="34" charset="0"/>
                </a:rPr>
                <a:t>   </a:t>
              </a:r>
              <a:r>
                <a:rPr lang="ro-RO" sz="2000" i="1" dirty="0">
                  <a:solidFill>
                    <a:schemeClr val="tx1"/>
                  </a:solidFill>
                  <a:latin typeface="Arial" pitchFamily="34" charset="0"/>
                  <a:cs typeface="Arial" pitchFamily="34" charset="0"/>
                </a:rPr>
                <a:t>î</a:t>
              </a:r>
              <a:r>
                <a:rPr lang="vi-VN" sz="2000" i="1" dirty="0" smtClean="0">
                  <a:solidFill>
                    <a:schemeClr val="tx1"/>
                  </a:solidFill>
                  <a:latin typeface="Arial" pitchFamily="34" charset="0"/>
                  <a:cs typeface="Arial" pitchFamily="34" charset="0"/>
                </a:rPr>
                <a:t>ntemeierea </a:t>
              </a:r>
              <a:r>
                <a:rPr lang="vi-VN" sz="2000" i="1" dirty="0">
                  <a:solidFill>
                    <a:schemeClr val="tx1"/>
                  </a:solidFill>
                  <a:latin typeface="Arial" pitchFamily="34" charset="0"/>
                  <a:cs typeface="Arial" pitchFamily="34" charset="0"/>
                </a:rPr>
                <a:t>spiritului critic în literatura română </a:t>
              </a:r>
              <a:r>
                <a:rPr lang="vi-VN" sz="2000" dirty="0">
                  <a:solidFill>
                    <a:schemeClr val="tx1"/>
                  </a:solidFill>
                  <a:latin typeface="Arial" pitchFamily="34" charset="0"/>
                  <a:cs typeface="Arial" pitchFamily="34" charset="0"/>
                </a:rPr>
                <a:t>pe principiul </a:t>
              </a:r>
              <a:r>
                <a:rPr lang="vi-VN" sz="2000" dirty="0" smtClean="0">
                  <a:solidFill>
                    <a:schemeClr val="tx1"/>
                  </a:solidFill>
                  <a:latin typeface="Arial" pitchFamily="34" charset="0"/>
                  <a:cs typeface="Arial" pitchFamily="34" charset="0"/>
                </a:rPr>
                <a:t>estetic</a:t>
              </a:r>
              <a:r>
                <a:rPr lang="en-US" sz="2000" dirty="0">
                  <a:solidFill>
                    <a:schemeClr val="tx1"/>
                  </a:solidFill>
                  <a:latin typeface="Arial" pitchFamily="34" charset="0"/>
                  <a:cs typeface="Arial" pitchFamily="34" charset="0"/>
                </a:rPr>
                <a:t>;</a:t>
              </a:r>
              <a:endParaRPr lang="vi-VN" sz="2000" dirty="0">
                <a:solidFill>
                  <a:schemeClr val="tx1"/>
                </a:solidFill>
                <a:latin typeface="Arial" pitchFamily="34" charset="0"/>
                <a:cs typeface="Arial" pitchFamily="34" charset="0"/>
              </a:endParaRPr>
            </a:p>
            <a:p>
              <a:pPr algn="ctr"/>
              <a:r>
                <a:rPr lang="vi-VN" sz="2000" dirty="0" smtClean="0">
                  <a:solidFill>
                    <a:schemeClr val="tx1"/>
                  </a:solidFill>
                  <a:latin typeface="Arial" pitchFamily="34" charset="0"/>
                  <a:cs typeface="Arial" pitchFamily="34" charset="0"/>
                </a:rPr>
                <a:t>•</a:t>
              </a:r>
              <a:r>
                <a:rPr lang="en-US" sz="2000" dirty="0" smtClean="0">
                  <a:solidFill>
                    <a:schemeClr val="tx1"/>
                  </a:solidFill>
                  <a:latin typeface="Arial" pitchFamily="34" charset="0"/>
                  <a:cs typeface="Arial" pitchFamily="34" charset="0"/>
                </a:rPr>
                <a:t>    </a:t>
              </a:r>
              <a:r>
                <a:rPr lang="en-US" sz="2000" i="1" dirty="0">
                  <a:solidFill>
                    <a:schemeClr val="tx1"/>
                  </a:solidFill>
                  <a:latin typeface="Arial" pitchFamily="34" charset="0"/>
                  <a:cs typeface="Arial" pitchFamily="34" charset="0"/>
                </a:rPr>
                <a:t>a</a:t>
              </a:r>
              <a:r>
                <a:rPr lang="vi-VN" sz="2000" i="1" dirty="0" smtClean="0">
                  <a:solidFill>
                    <a:schemeClr val="tx1"/>
                  </a:solidFill>
                  <a:latin typeface="Arial" pitchFamily="34" charset="0"/>
                  <a:cs typeface="Arial" pitchFamily="34" charset="0"/>
                </a:rPr>
                <a:t>firmarea </a:t>
              </a:r>
              <a:r>
                <a:rPr lang="vi-VN" sz="2000" i="1" dirty="0">
                  <a:solidFill>
                    <a:schemeClr val="tx1"/>
                  </a:solidFill>
                  <a:latin typeface="Arial" pitchFamily="34" charset="0"/>
                  <a:cs typeface="Arial" pitchFamily="34" charset="0"/>
                </a:rPr>
                <a:t>idealului de realizare a unităţii limbii şi a literaturii române</a:t>
              </a:r>
              <a:r>
                <a:rPr lang="vi-VN" sz="2000" dirty="0">
                  <a:solidFill>
                    <a:schemeClr val="tx1"/>
                  </a:solidFill>
                  <a:latin typeface="Arial" pitchFamily="34" charset="0"/>
                  <a:cs typeface="Arial" pitchFamily="34" charset="0"/>
                </a:rPr>
                <a:t>, precum şi </a:t>
              </a:r>
              <a:r>
                <a:rPr lang="vi-VN" sz="2000" i="1" dirty="0">
                  <a:solidFill>
                    <a:schemeClr val="tx1"/>
                  </a:solidFill>
                  <a:latin typeface="Arial" pitchFamily="34" charset="0"/>
                  <a:cs typeface="Arial" pitchFamily="34" charset="0"/>
                </a:rPr>
                <a:t>înlăturarea provincialismului în limba română</a:t>
              </a:r>
              <a:r>
                <a:rPr lang="vi-VN" sz="2000" dirty="0">
                  <a:solidFill>
                    <a:schemeClr val="tx1"/>
                  </a:solidFill>
                  <a:latin typeface="Arial" pitchFamily="34" charset="0"/>
                  <a:cs typeface="Arial" pitchFamily="34" charset="0"/>
                </a:rPr>
                <a:t> prin unirea în paginile revistei a tuturor scriitorilor indiferent de zonă, precum si alcătuirea unei antologii de </a:t>
              </a:r>
              <a:r>
                <a:rPr lang="vi-VN" sz="2000" dirty="0" smtClean="0">
                  <a:solidFill>
                    <a:schemeClr val="tx1"/>
                  </a:solidFill>
                  <a:latin typeface="Arial" pitchFamily="34" charset="0"/>
                  <a:cs typeface="Arial" pitchFamily="34" charset="0"/>
                </a:rPr>
                <a:t>poezie</a:t>
              </a:r>
              <a:r>
                <a:rPr lang="en-US" sz="2000" dirty="0" smtClean="0">
                  <a:solidFill>
                    <a:schemeClr val="tx1"/>
                  </a:solidFill>
                  <a:latin typeface="Arial" pitchFamily="34" charset="0"/>
                  <a:cs typeface="Arial" pitchFamily="34" charset="0"/>
                </a:rPr>
                <a:t> </a:t>
              </a:r>
              <a:r>
                <a:rPr lang="vi-VN" sz="2000" dirty="0" smtClean="0">
                  <a:solidFill>
                    <a:schemeClr val="tx1"/>
                  </a:solidFill>
                  <a:latin typeface="Arial" pitchFamily="34" charset="0"/>
                  <a:cs typeface="Arial" pitchFamily="34" charset="0"/>
                </a:rPr>
                <a:t>româneasca</a:t>
              </a:r>
              <a:r>
                <a:rPr lang="en-US" sz="2000" dirty="0" smtClean="0">
                  <a:solidFill>
                    <a:schemeClr val="tx1"/>
                  </a:solidFill>
                  <a:latin typeface="Arial" pitchFamily="34" charset="0"/>
                  <a:cs typeface="Arial" pitchFamily="34" charset="0"/>
                </a:rPr>
                <a:t>;</a:t>
              </a:r>
            </a:p>
            <a:p>
              <a:pPr algn="ctr"/>
              <a:r>
                <a:rPr lang="vi-VN" sz="2000" dirty="0" smtClean="0">
                  <a:solidFill>
                    <a:schemeClr val="tx1"/>
                  </a:solidFill>
                  <a:latin typeface="Arial" pitchFamily="34" charset="0"/>
                  <a:cs typeface="Arial" pitchFamily="34" charset="0"/>
                </a:rPr>
                <a:t>•</a:t>
              </a:r>
              <a:r>
                <a:rPr lang="en-US" sz="2000" dirty="0" smtClean="0">
                  <a:solidFill>
                    <a:schemeClr val="tx1"/>
                  </a:solidFill>
                  <a:latin typeface="Arial" pitchFamily="34" charset="0"/>
                  <a:cs typeface="Arial" pitchFamily="34" charset="0"/>
                </a:rPr>
                <a:t>    </a:t>
              </a:r>
              <a:r>
                <a:rPr lang="en-US" sz="2000" i="1" dirty="0">
                  <a:solidFill>
                    <a:schemeClr val="tx1"/>
                  </a:solidFill>
                  <a:latin typeface="Arial" pitchFamily="34" charset="0"/>
                  <a:cs typeface="Arial" pitchFamily="34" charset="0"/>
                </a:rPr>
                <a:t>c</a:t>
              </a:r>
              <a:r>
                <a:rPr lang="vi-VN" sz="2000" i="1" dirty="0" smtClean="0">
                  <a:solidFill>
                    <a:schemeClr val="tx1"/>
                  </a:solidFill>
                  <a:latin typeface="Arial" pitchFamily="34" charset="0"/>
                  <a:cs typeface="Arial" pitchFamily="34" charset="0"/>
                </a:rPr>
                <a:t>ombaterea </a:t>
              </a:r>
              <a:r>
                <a:rPr lang="vi-VN" sz="2000" i="1" dirty="0">
                  <a:solidFill>
                    <a:schemeClr val="tx1"/>
                  </a:solidFill>
                  <a:latin typeface="Arial" pitchFamily="34" charset="0"/>
                  <a:cs typeface="Arial" pitchFamily="34" charset="0"/>
                </a:rPr>
                <a:t>imitaţiei si traducerilor mediocre</a:t>
              </a:r>
              <a:r>
                <a:rPr lang="vi-VN" sz="2000" dirty="0">
                  <a:solidFill>
                    <a:schemeClr val="tx1"/>
                  </a:solidFill>
                  <a:latin typeface="Arial" pitchFamily="34" charset="0"/>
                  <a:cs typeface="Arial" pitchFamily="34" charset="0"/>
                </a:rPr>
                <a:t>, afirmând ca originalitatea este „însuşirea cea mai preţioasă a unei literaturi</a:t>
              </a:r>
              <a:r>
                <a:rPr lang="vi-VN" sz="2000" dirty="0" smtClean="0">
                  <a:solidFill>
                    <a:schemeClr val="tx1"/>
                  </a:solidFill>
                  <a:latin typeface="Arial" pitchFamily="34" charset="0"/>
                  <a:cs typeface="Arial" pitchFamily="34" charset="0"/>
                </a:rPr>
                <a:t>”, </a:t>
              </a:r>
              <a:r>
                <a:rPr lang="vi-VN" sz="2000" dirty="0">
                  <a:solidFill>
                    <a:schemeClr val="tx1"/>
                  </a:solidFill>
                  <a:latin typeface="Arial" pitchFamily="34" charset="0"/>
                  <a:cs typeface="Arial" pitchFamily="34" charset="0"/>
                </a:rPr>
                <a:t>punctul de vedere a lui M</a:t>
              </a:r>
              <a:r>
                <a:rPr lang="vi-VN" sz="2000" dirty="0" smtClean="0">
                  <a:solidFill>
                    <a:schemeClr val="tx1"/>
                  </a:solidFill>
                  <a:latin typeface="Arial" pitchFamily="34" charset="0"/>
                  <a:cs typeface="Arial" pitchFamily="34" charset="0"/>
                </a:rPr>
                <a:t>.</a:t>
              </a:r>
              <a:r>
                <a:rPr lang="en-US" sz="2000" dirty="0" smtClean="0">
                  <a:solidFill>
                    <a:schemeClr val="tx1"/>
                  </a:solidFill>
                  <a:latin typeface="Arial" pitchFamily="34" charset="0"/>
                  <a:cs typeface="Arial" pitchFamily="34" charset="0"/>
                </a:rPr>
                <a:t> </a:t>
              </a:r>
              <a:r>
                <a:rPr lang="vi-VN" sz="2000" dirty="0" smtClean="0">
                  <a:solidFill>
                    <a:schemeClr val="tx1"/>
                  </a:solidFill>
                  <a:latin typeface="Arial" pitchFamily="34" charset="0"/>
                  <a:cs typeface="Arial" pitchFamily="34" charset="0"/>
                </a:rPr>
                <a:t>Kogalniceanu </a:t>
              </a:r>
              <a:r>
                <a:rPr lang="vi-VN" sz="2000" dirty="0">
                  <a:solidFill>
                    <a:schemeClr val="tx1"/>
                  </a:solidFill>
                  <a:latin typeface="Arial" pitchFamily="34" charset="0"/>
                  <a:cs typeface="Arial" pitchFamily="34" charset="0"/>
                </a:rPr>
                <a:t>fiind </a:t>
              </a:r>
              <a:r>
                <a:rPr lang="vi-VN" sz="2000" dirty="0" smtClean="0">
                  <a:solidFill>
                    <a:schemeClr val="tx1"/>
                  </a:solidFill>
                  <a:latin typeface="Arial" pitchFamily="34" charset="0"/>
                  <a:cs typeface="Arial" pitchFamily="34" charset="0"/>
                </a:rPr>
                <a:t>ferm: „Traducţiile </a:t>
              </a:r>
              <a:r>
                <a:rPr lang="vi-VN" sz="2000" dirty="0">
                  <a:solidFill>
                    <a:schemeClr val="tx1"/>
                  </a:solidFill>
                  <a:latin typeface="Arial" pitchFamily="34" charset="0"/>
                  <a:cs typeface="Arial" pitchFamily="34" charset="0"/>
                </a:rPr>
                <a:t>nu fac literatura</a:t>
              </a:r>
              <a:r>
                <a:rPr lang="vi-VN" sz="2000" dirty="0" smtClean="0">
                  <a:solidFill>
                    <a:schemeClr val="tx1"/>
                  </a:solidFill>
                  <a:latin typeface="Arial" pitchFamily="34" charset="0"/>
                  <a:cs typeface="Arial" pitchFamily="34" charset="0"/>
                </a:rPr>
                <a:t>.”</a:t>
              </a:r>
              <a:r>
                <a:rPr lang="en-US" sz="2000" dirty="0" smtClean="0">
                  <a:solidFill>
                    <a:schemeClr val="tx1"/>
                  </a:solidFill>
                  <a:latin typeface="Arial" pitchFamily="34" charset="0"/>
                  <a:cs typeface="Arial" pitchFamily="34" charset="0"/>
                </a:rPr>
                <a:t>;</a:t>
              </a:r>
              <a:endParaRPr lang="vi-VN" sz="2000" dirty="0">
                <a:solidFill>
                  <a:schemeClr val="tx1"/>
                </a:solidFill>
                <a:latin typeface="Arial" pitchFamily="34" charset="0"/>
                <a:cs typeface="Arial" pitchFamily="34" charset="0"/>
              </a:endParaRPr>
            </a:p>
          </p:txBody>
        </p:sp>
      </p:grpSp>
      <p:pic>
        <p:nvPicPr>
          <p:cNvPr id="24" name="Picture 2" descr="C:\Documents and Settings\cmiN\Desktop\08_cu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00" y="1301070"/>
            <a:ext cx="2819784" cy="3816423"/>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35104655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45</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46</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47</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48</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v"/>
              </a:pPr>
              <a:r>
                <a:rPr lang="en-US" sz="2000" dirty="0" smtClean="0">
                  <a:solidFill>
                    <a:schemeClr val="tx1"/>
                  </a:solidFill>
                  <a:latin typeface="Arial" pitchFamily="34" charset="0"/>
                  <a:cs typeface="Arial" pitchFamily="34" charset="0"/>
                </a:rPr>
                <a:t>        </a:t>
              </a:r>
              <a:r>
                <a:rPr lang="vi-VN" sz="2000" dirty="0" smtClean="0">
                  <a:solidFill>
                    <a:schemeClr val="tx1"/>
                  </a:solidFill>
                  <a:latin typeface="Arial" pitchFamily="34" charset="0"/>
                  <a:cs typeface="Arial" pitchFamily="34" charset="0"/>
                </a:rPr>
                <a:t>Mişcarea </a:t>
              </a:r>
              <a:r>
                <a:rPr lang="vi-VN" sz="2000" dirty="0">
                  <a:solidFill>
                    <a:schemeClr val="tx1"/>
                  </a:solidFill>
                  <a:latin typeface="Arial" pitchFamily="34" charset="0"/>
                  <a:cs typeface="Arial" pitchFamily="34" charset="0"/>
                </a:rPr>
                <a:t>paşoptistă are următoarele obiective social-politice:</a:t>
              </a:r>
            </a:p>
            <a:p>
              <a:pPr algn="ctr"/>
              <a:r>
                <a:rPr lang="vi-VN" sz="2000" dirty="0" smtClean="0">
                  <a:solidFill>
                    <a:schemeClr val="tx1"/>
                  </a:solidFill>
                  <a:latin typeface="Arial" pitchFamily="34" charset="0"/>
                  <a:cs typeface="Arial" pitchFamily="34" charset="0"/>
                </a:rPr>
                <a:t>•</a:t>
              </a:r>
              <a:r>
                <a:rPr lang="en-US" sz="2000" dirty="0" smtClean="0">
                  <a:solidFill>
                    <a:schemeClr val="tx1"/>
                  </a:solidFill>
                  <a:latin typeface="Arial" pitchFamily="34" charset="0"/>
                  <a:cs typeface="Arial" pitchFamily="34" charset="0"/>
                </a:rPr>
                <a:t>    </a:t>
              </a:r>
              <a:r>
                <a:rPr lang="en-US" sz="2000" i="1" dirty="0" smtClean="0">
                  <a:solidFill>
                    <a:schemeClr val="tx1"/>
                  </a:solidFill>
                  <a:latin typeface="Arial" pitchFamily="34" charset="0"/>
                  <a:cs typeface="Arial" pitchFamily="34" charset="0"/>
                </a:rPr>
                <a:t>m</a:t>
              </a:r>
              <a:r>
                <a:rPr lang="vi-VN" sz="2000" i="1" dirty="0" smtClean="0">
                  <a:solidFill>
                    <a:schemeClr val="tx1"/>
                  </a:solidFill>
                  <a:latin typeface="Arial" pitchFamily="34" charset="0"/>
                  <a:cs typeface="Arial" pitchFamily="34" charset="0"/>
                </a:rPr>
                <a:t>odernizarea </a:t>
              </a:r>
              <a:r>
                <a:rPr lang="vi-VN" sz="2000" i="1" dirty="0">
                  <a:solidFill>
                    <a:schemeClr val="tx1"/>
                  </a:solidFill>
                  <a:latin typeface="Arial" pitchFamily="34" charset="0"/>
                  <a:cs typeface="Arial" pitchFamily="34" charset="0"/>
                </a:rPr>
                <a:t>societăţii româneşti</a:t>
              </a:r>
              <a:r>
                <a:rPr lang="vi-VN" sz="2000" dirty="0">
                  <a:solidFill>
                    <a:schemeClr val="tx1"/>
                  </a:solidFill>
                  <a:latin typeface="Arial" pitchFamily="34" charset="0"/>
                  <a:cs typeface="Arial" pitchFamily="34" charset="0"/>
                </a:rPr>
                <a:t>. După 1848, va urma o perioadă de acumulări si de transformări calitative în plan economico-social, de adânci transformări politico-instituţionale si de achiziţii hotărâtoare în viata naţională. Astfel vor fi iniţiate numeroase reforme şi legi din domeniul agriculturii, învăţământului, comerţului, transporturilor şi </a:t>
              </a:r>
              <a:r>
                <a:rPr lang="vi-VN" sz="2000" dirty="0" smtClean="0">
                  <a:solidFill>
                    <a:schemeClr val="tx1"/>
                  </a:solidFill>
                  <a:latin typeface="Arial" pitchFamily="34" charset="0"/>
                  <a:cs typeface="Arial" pitchFamily="34" charset="0"/>
                </a:rPr>
                <a:t>comunicaţiilor</a:t>
              </a:r>
              <a:r>
                <a:rPr lang="en-US" sz="2000" dirty="0" smtClean="0">
                  <a:solidFill>
                    <a:schemeClr val="tx1"/>
                  </a:solidFill>
                  <a:latin typeface="Arial" pitchFamily="34" charset="0"/>
                  <a:cs typeface="Arial" pitchFamily="34" charset="0"/>
                </a:rPr>
                <a:t>;</a:t>
              </a:r>
              <a:endParaRPr lang="vi-VN" sz="2000" dirty="0">
                <a:solidFill>
                  <a:schemeClr val="tx1"/>
                </a:solidFill>
                <a:latin typeface="Arial" pitchFamily="34" charset="0"/>
                <a:cs typeface="Arial" pitchFamily="34" charset="0"/>
              </a:endParaRPr>
            </a:p>
          </p:txBody>
        </p:sp>
      </p:grpSp>
      <p:pic>
        <p:nvPicPr>
          <p:cNvPr id="24" name="Picture 2" descr="C:\Documents and Settings\cmiN\Desktop\08_cu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00" y="1301070"/>
            <a:ext cx="2819784" cy="3816423"/>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742204525"/>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45</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46</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47</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48</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smtClean="0">
                  <a:solidFill>
                    <a:schemeClr val="tx1"/>
                  </a:solidFill>
                  <a:latin typeface="Arial" pitchFamily="34" charset="0"/>
                  <a:cs typeface="Arial" pitchFamily="34" charset="0"/>
                </a:rPr>
                <a:t>•</a:t>
              </a:r>
              <a:r>
                <a:rPr lang="en-US" sz="2000" dirty="0" smtClean="0">
                  <a:solidFill>
                    <a:schemeClr val="tx1"/>
                  </a:solidFill>
                  <a:latin typeface="Arial" pitchFamily="34" charset="0"/>
                  <a:cs typeface="Arial" pitchFamily="34" charset="0"/>
                </a:rPr>
                <a:t>    </a:t>
              </a:r>
              <a:r>
                <a:rPr lang="vi-VN" sz="2000" i="1" dirty="0" smtClean="0">
                  <a:solidFill>
                    <a:schemeClr val="tx1"/>
                  </a:solidFill>
                  <a:latin typeface="Arial" pitchFamily="34" charset="0"/>
                  <a:cs typeface="Arial" pitchFamily="34" charset="0"/>
                </a:rPr>
                <a:t>independenţa </a:t>
              </a:r>
              <a:r>
                <a:rPr lang="vi-VN" sz="2000" i="1" dirty="0">
                  <a:solidFill>
                    <a:schemeClr val="tx1"/>
                  </a:solidFill>
                  <a:latin typeface="Arial" pitchFamily="34" charset="0"/>
                  <a:cs typeface="Arial" pitchFamily="34" charset="0"/>
                </a:rPr>
                <a:t>politică şi libertatea naţională</a:t>
              </a:r>
              <a:r>
                <a:rPr lang="vi-VN" sz="2000" dirty="0">
                  <a:solidFill>
                    <a:schemeClr val="tx1"/>
                  </a:solidFill>
                  <a:latin typeface="Arial" pitchFamily="34" charset="0"/>
                  <a:cs typeface="Arial" pitchFamily="34" charset="0"/>
                </a:rPr>
                <a:t>. Revoluţia nu a avut succese imediate. Din contra, efectele ei imediate au fost, pe alocuri, dezastruoase: ocupaţie străina si un regim înăsprit creat prin Regulamentele </a:t>
              </a:r>
              <a:r>
                <a:rPr lang="vi-VN" sz="2000" dirty="0" smtClean="0">
                  <a:solidFill>
                    <a:schemeClr val="tx1"/>
                  </a:solidFill>
                  <a:latin typeface="Arial" pitchFamily="34" charset="0"/>
                  <a:cs typeface="Arial" pitchFamily="34" charset="0"/>
                </a:rPr>
                <a:t>Organice</a:t>
              </a:r>
              <a:r>
                <a:rPr lang="en-US" sz="2000" dirty="0" smtClean="0">
                  <a:solidFill>
                    <a:schemeClr val="tx1"/>
                  </a:solidFill>
                  <a:latin typeface="Arial" pitchFamily="34" charset="0"/>
                  <a:cs typeface="Arial" pitchFamily="34" charset="0"/>
                </a:rPr>
                <a:t>;</a:t>
              </a:r>
              <a:endParaRPr lang="vi-VN" sz="2000" dirty="0">
                <a:solidFill>
                  <a:schemeClr val="tx1"/>
                </a:solidFill>
                <a:latin typeface="Arial" pitchFamily="34" charset="0"/>
                <a:cs typeface="Arial" pitchFamily="34" charset="0"/>
              </a:endParaRPr>
            </a:p>
            <a:p>
              <a:pPr algn="ctr"/>
              <a:r>
                <a:rPr lang="vi-VN" sz="2000" dirty="0" smtClean="0">
                  <a:solidFill>
                    <a:schemeClr val="tx1"/>
                  </a:solidFill>
                  <a:latin typeface="Arial" pitchFamily="34" charset="0"/>
                  <a:cs typeface="Arial" pitchFamily="34" charset="0"/>
                </a:rPr>
                <a:t>•</a:t>
              </a:r>
              <a:r>
                <a:rPr lang="en-US" sz="2000" dirty="0" smtClean="0">
                  <a:solidFill>
                    <a:schemeClr val="tx1"/>
                  </a:solidFill>
                  <a:latin typeface="Arial" pitchFamily="34" charset="0"/>
                  <a:cs typeface="Arial" pitchFamily="34" charset="0"/>
                </a:rPr>
                <a:t>    </a:t>
              </a:r>
              <a:r>
                <a:rPr lang="vi-VN" sz="2000" i="1" dirty="0" smtClean="0">
                  <a:solidFill>
                    <a:schemeClr val="tx1"/>
                  </a:solidFill>
                  <a:latin typeface="Arial" pitchFamily="34" charset="0"/>
                  <a:cs typeface="Arial" pitchFamily="34" charset="0"/>
                </a:rPr>
                <a:t>unirea </a:t>
              </a:r>
              <a:r>
                <a:rPr lang="vi-VN" sz="2000" i="1" dirty="0">
                  <a:solidFill>
                    <a:schemeClr val="tx1"/>
                  </a:solidFill>
                  <a:latin typeface="Arial" pitchFamily="34" charset="0"/>
                  <a:cs typeface="Arial" pitchFamily="34" charset="0"/>
                </a:rPr>
                <a:t>provinciilor române</a:t>
              </a:r>
              <a:r>
                <a:rPr lang="vi-VN" sz="2000" dirty="0">
                  <a:solidFill>
                    <a:schemeClr val="tx1"/>
                  </a:solidFill>
                  <a:latin typeface="Arial" pitchFamily="34" charset="0"/>
                  <a:cs typeface="Arial" pitchFamily="34" charset="0"/>
                </a:rPr>
                <a:t>. Paşoptiştii au avut un rol important în concretizarea acestui amplu proces: în 1859 este ales domnitor al Moldovei şi al Ţării Româneşti Al.I.Cuza, fiind permanent sprijinit de adevăraţi patrioţi precum: Mihail Kogălniceanu,Vasile Alecsandri,Costache Negri, C.A. Rosetti, Dimitrie Bolintineanu şi Cezar </a:t>
              </a:r>
              <a:r>
                <a:rPr lang="vi-VN" sz="2000" dirty="0" smtClean="0">
                  <a:solidFill>
                    <a:schemeClr val="tx1"/>
                  </a:solidFill>
                  <a:latin typeface="Arial" pitchFamily="34" charset="0"/>
                  <a:cs typeface="Arial" pitchFamily="34" charset="0"/>
                </a:rPr>
                <a:t>Boliac</a:t>
              </a:r>
              <a:r>
                <a:rPr lang="en-US" sz="2000" dirty="0">
                  <a:solidFill>
                    <a:schemeClr val="tx1"/>
                  </a:solidFill>
                  <a:latin typeface="Arial" pitchFamily="34" charset="0"/>
                  <a:cs typeface="Arial" pitchFamily="34" charset="0"/>
                </a:rPr>
                <a:t>;</a:t>
              </a:r>
              <a:endParaRPr lang="vi-VN" sz="2000" dirty="0">
                <a:solidFill>
                  <a:schemeClr val="tx1"/>
                </a:solidFill>
                <a:latin typeface="Arial" pitchFamily="34" charset="0"/>
                <a:cs typeface="Arial" pitchFamily="34" charset="0"/>
              </a:endParaRPr>
            </a:p>
          </p:txBody>
        </p:sp>
      </p:grpSp>
      <p:pic>
        <p:nvPicPr>
          <p:cNvPr id="24" name="Picture 2" descr="C:\Documents and Settings\cmiN\Desktop\08_cu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00" y="1301070"/>
            <a:ext cx="2819784" cy="3816423"/>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782765841"/>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47</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48</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49</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50</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dirty="0">
                  <a:solidFill>
                    <a:schemeClr val="tx1"/>
                  </a:solidFill>
                  <a:latin typeface="Arial" pitchFamily="34" charset="0"/>
                  <a:cs typeface="Arial" pitchFamily="34" charset="0"/>
                </a:rPr>
                <a:t>Literatura - Rol principal în epoca </a:t>
              </a:r>
              <a:r>
                <a:rPr lang="vi-VN" sz="2000" b="1" dirty="0" smtClean="0">
                  <a:solidFill>
                    <a:schemeClr val="tx1"/>
                  </a:solidFill>
                  <a:latin typeface="Arial" pitchFamily="34" charset="0"/>
                  <a:cs typeface="Arial" pitchFamily="34" charset="0"/>
                </a:rPr>
                <a:t>paşoptistă</a:t>
              </a:r>
              <a:endParaRPr lang="en-US" sz="2000" b="1" dirty="0" smtClean="0">
                <a:solidFill>
                  <a:schemeClr val="tx1"/>
                </a:solidFill>
                <a:latin typeface="Arial" pitchFamily="34" charset="0"/>
                <a:cs typeface="Arial" pitchFamily="34" charset="0"/>
              </a:endParaRPr>
            </a:p>
            <a:p>
              <a:pPr algn="ctr"/>
              <a:endParaRPr lang="vi-VN" sz="2000" dirty="0">
                <a:solidFill>
                  <a:schemeClr val="tx1"/>
                </a:solidFill>
                <a:latin typeface="Arial" pitchFamily="34" charset="0"/>
                <a:cs typeface="Arial" pitchFamily="34" charset="0"/>
              </a:endParaRPr>
            </a:p>
            <a:p>
              <a:pPr algn="ctr"/>
              <a:r>
                <a:rPr lang="vi-VN" sz="2000" dirty="0">
                  <a:solidFill>
                    <a:schemeClr val="tx1"/>
                  </a:solidFill>
                  <a:latin typeface="Arial" pitchFamily="34" charset="0"/>
                  <a:cs typeface="Arial" pitchFamily="34" charset="0"/>
                </a:rPr>
                <a:t>În aceasta perioadă s-au pus bazele unei adevărate renaşteri culturale româneşti: </a:t>
              </a:r>
            </a:p>
            <a:p>
              <a:pPr algn="ctr"/>
              <a:r>
                <a:rPr lang="vi-VN" sz="2000" dirty="0">
                  <a:solidFill>
                    <a:schemeClr val="tx1"/>
                  </a:solidFill>
                  <a:latin typeface="Arial" pitchFamily="34" charset="0"/>
                  <a:cs typeface="Arial" pitchFamily="34" charset="0"/>
                </a:rPr>
                <a:t>generaţia paşoptistă a avut un rol decisiv în procesul de modernizare a societăţii româneşti, de construire a identităţii naţionale, atât prin participarea activă la viaţa politică a ţării, cât şi prin cultură, mai ales prin literatura originală, cu specific naţional</a:t>
              </a:r>
              <a:r>
                <a:rPr lang="vi-VN" sz="2000" dirty="0" smtClean="0">
                  <a:solidFill>
                    <a:schemeClr val="tx1"/>
                  </a:solidFill>
                  <a:latin typeface="Arial" pitchFamily="34" charset="0"/>
                  <a:cs typeface="Arial" pitchFamily="34" charset="0"/>
                </a:rPr>
                <a:t>.</a:t>
              </a:r>
              <a:endParaRPr lang="vi-VN" sz="2000" dirty="0">
                <a:solidFill>
                  <a:schemeClr val="tx1"/>
                </a:solidFill>
                <a:latin typeface="Arial" pitchFamily="34" charset="0"/>
                <a:cs typeface="Arial" pitchFamily="34" charset="0"/>
              </a:endParaRPr>
            </a:p>
          </p:txBody>
        </p:sp>
      </p:grpSp>
      <p:pic>
        <p:nvPicPr>
          <p:cNvPr id="24" name="Picture 2" descr="C:\Documents and Settings\cmiN\Desktop\08_cu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00" y="1301070"/>
            <a:ext cx="2819784" cy="3816423"/>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301872402"/>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03</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04</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05</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06</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dirty="0">
                  <a:solidFill>
                    <a:schemeClr val="tx1"/>
                  </a:solidFill>
                  <a:latin typeface="Arial" pitchFamily="34" charset="0"/>
                  <a:cs typeface="Arial" pitchFamily="34" charset="0"/>
                </a:rPr>
                <a:t>Principalele evenimente istorice ale perioadei sunt:</a:t>
              </a:r>
            </a:p>
            <a:p>
              <a:pPr algn="ctr"/>
              <a:r>
                <a:rPr lang="vi-VN" sz="2400" i="1" dirty="0">
                  <a:solidFill>
                    <a:schemeClr val="tx1"/>
                  </a:solidFill>
                  <a:latin typeface="Arial" pitchFamily="34" charset="0"/>
                  <a:cs typeface="Arial" pitchFamily="34" charset="0"/>
                </a:rPr>
                <a:t>Revoluţia lui Tudor </a:t>
              </a:r>
              <a:r>
                <a:rPr lang="vi-VN" sz="2400" i="1" dirty="0" smtClean="0">
                  <a:solidFill>
                    <a:schemeClr val="tx1"/>
                  </a:solidFill>
                  <a:latin typeface="Arial" pitchFamily="34" charset="0"/>
                  <a:cs typeface="Arial" pitchFamily="34" charset="0"/>
                </a:rPr>
                <a:t>Vladimirescu</a:t>
              </a:r>
              <a:r>
                <a:rPr lang="ro-RO" sz="2400" i="1" dirty="0" smtClean="0">
                  <a:solidFill>
                    <a:schemeClr val="tx1"/>
                  </a:solidFill>
                  <a:latin typeface="Arial" pitchFamily="34" charset="0"/>
                  <a:cs typeface="Arial" pitchFamily="34" charset="0"/>
                </a:rPr>
                <a:t> </a:t>
              </a:r>
              <a:r>
                <a:rPr lang="vi-VN" sz="2400" dirty="0" smtClean="0">
                  <a:solidFill>
                    <a:schemeClr val="tx1"/>
                  </a:solidFill>
                  <a:latin typeface="Arial" pitchFamily="34" charset="0"/>
                  <a:cs typeface="Arial" pitchFamily="34" charset="0"/>
                </a:rPr>
                <a:t>(</a:t>
              </a:r>
              <a:r>
                <a:rPr lang="vi-VN" sz="2400" dirty="0">
                  <a:solidFill>
                    <a:schemeClr val="tx1"/>
                  </a:solidFill>
                  <a:latin typeface="Arial" pitchFamily="34" charset="0"/>
                  <a:cs typeface="Arial" pitchFamily="34" charset="0"/>
                </a:rPr>
                <a:t>1821) a reuşit înlăturarea domniilor fanariote şi, implicit, revenirea domnilor pământeni( autohtoni).</a:t>
              </a:r>
            </a:p>
            <a:p>
              <a:pPr algn="ctr"/>
              <a:r>
                <a:rPr lang="vi-VN" sz="2400" i="1" dirty="0">
                  <a:solidFill>
                    <a:schemeClr val="tx1"/>
                  </a:solidFill>
                  <a:latin typeface="Arial" pitchFamily="34" charset="0"/>
                  <a:cs typeface="Arial" pitchFamily="34" charset="0"/>
                </a:rPr>
                <a:t>Războiul ruso-turc </a:t>
              </a:r>
              <a:r>
                <a:rPr lang="vi-VN" sz="2400" dirty="0">
                  <a:solidFill>
                    <a:schemeClr val="tx1"/>
                  </a:solidFill>
                  <a:latin typeface="Arial" pitchFamily="34" charset="0"/>
                  <a:cs typeface="Arial" pitchFamily="34" charset="0"/>
                </a:rPr>
                <a:t>(1828-1829), urmat de </a:t>
              </a:r>
              <a:r>
                <a:rPr lang="vi-VN" sz="2400" i="1" dirty="0">
                  <a:solidFill>
                    <a:schemeClr val="tx1"/>
                  </a:solidFill>
                  <a:latin typeface="Arial" pitchFamily="34" charset="0"/>
                  <a:cs typeface="Arial" pitchFamily="34" charset="0"/>
                </a:rPr>
                <a:t>Pacea de la </a:t>
              </a:r>
              <a:r>
                <a:rPr lang="vi-VN" sz="2400" i="1" dirty="0" smtClean="0">
                  <a:solidFill>
                    <a:schemeClr val="tx1"/>
                  </a:solidFill>
                  <a:latin typeface="Arial" pitchFamily="34" charset="0"/>
                  <a:cs typeface="Arial" pitchFamily="34" charset="0"/>
                </a:rPr>
                <a:t>Adrianopol</a:t>
              </a:r>
              <a:r>
                <a:rPr lang="ro-RO" sz="2400" b="1" dirty="0" smtClean="0">
                  <a:solidFill>
                    <a:schemeClr val="tx1"/>
                  </a:solidFill>
                  <a:latin typeface="Arial" pitchFamily="34" charset="0"/>
                  <a:cs typeface="Arial" pitchFamily="34" charset="0"/>
                </a:rPr>
                <a:t> </a:t>
              </a:r>
              <a:r>
                <a:rPr lang="vi-VN" sz="2400" dirty="0" smtClean="0">
                  <a:solidFill>
                    <a:schemeClr val="tx1"/>
                  </a:solidFill>
                  <a:latin typeface="Arial" pitchFamily="34" charset="0"/>
                  <a:cs typeface="Arial" pitchFamily="34" charset="0"/>
                </a:rPr>
                <a:t>(</a:t>
              </a:r>
              <a:r>
                <a:rPr lang="vi-VN" sz="2400" dirty="0">
                  <a:solidFill>
                    <a:schemeClr val="tx1"/>
                  </a:solidFill>
                  <a:latin typeface="Arial" pitchFamily="34" charset="0"/>
                  <a:cs typeface="Arial" pitchFamily="34" charset="0"/>
                </a:rPr>
                <a:t>1829)</a:t>
              </a:r>
              <a:r>
                <a:rPr lang="vi-VN" sz="2400" b="1" dirty="0">
                  <a:solidFill>
                    <a:schemeClr val="tx1"/>
                  </a:solidFill>
                  <a:latin typeface="Arial" pitchFamily="34" charset="0"/>
                  <a:cs typeface="Arial" pitchFamily="34" charset="0"/>
                </a:rPr>
                <a:t>. </a:t>
              </a:r>
              <a:r>
                <a:rPr lang="vi-VN" sz="2400" dirty="0">
                  <a:solidFill>
                    <a:schemeClr val="tx1"/>
                  </a:solidFill>
                  <a:latin typeface="Arial" pitchFamily="34" charset="0"/>
                  <a:cs typeface="Arial" pitchFamily="34" charset="0"/>
                </a:rPr>
                <a:t>România, aflată sub stăpânirea Porţii Otomane, intră sub stăpânirea Rusiei; acest moment  marchează eliminarea treptată a </a:t>
              </a:r>
              <a:r>
                <a:rPr lang="vi-VN" sz="2400" dirty="0" smtClean="0">
                  <a:solidFill>
                    <a:schemeClr val="tx1"/>
                  </a:solidFill>
                  <a:latin typeface="Arial" pitchFamily="34" charset="0"/>
                  <a:cs typeface="Arial" pitchFamily="34" charset="0"/>
                </a:rPr>
                <a:t>feudalismului</a:t>
              </a:r>
              <a:r>
                <a:rPr lang="en-US"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3074" name="Picture 2" descr="C:\Documents and Settings\cmiN\Desktop\romana\f2.jpg"/>
          <p:cNvPicPr>
            <a:picLocks noChangeAspect="1" noChangeArrowheads="1"/>
          </p:cNvPicPr>
          <p:nvPr/>
        </p:nvPicPr>
        <p:blipFill rotWithShape="1">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l="13049" t="16055" r="6951" b="18663"/>
          <a:stretch/>
        </p:blipFill>
        <p:spPr bwMode="auto">
          <a:xfrm rot="650343">
            <a:off x="374503" y="1376155"/>
            <a:ext cx="2228604" cy="3240288"/>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622122087"/>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21" presetClass="entr" presetSubtype="1" fill="hold" nodeType="withEffect">
                                  <p:stCondLst>
                                    <p:cond delay="0"/>
                                  </p:stCondLst>
                                  <p:childTnLst>
                                    <p:set>
                                      <p:cBhvr>
                                        <p:cTn id="45" dur="1" fill="hold">
                                          <p:stCondLst>
                                            <p:cond delay="0"/>
                                          </p:stCondLst>
                                        </p:cTn>
                                        <p:tgtEl>
                                          <p:spTgt spid="3074"/>
                                        </p:tgtEl>
                                        <p:attrNameLst>
                                          <p:attrName>style.visibility</p:attrName>
                                        </p:attrNameLst>
                                      </p:cBhvr>
                                      <p:to>
                                        <p:strVal val="visible"/>
                                      </p:to>
                                    </p:set>
                                    <p:animEffect transition="in" filter="wheel(1)">
                                      <p:cBhvr>
                                        <p:cTn id="46"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47</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48</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49</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50</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latin typeface="Arial" pitchFamily="34" charset="0"/>
                  <a:cs typeface="Arial" pitchFamily="34" charset="0"/>
                </a:rPr>
                <a:t>Paşoptiştii, „oamenii începutului de drum”, aşa cum </a:t>
              </a:r>
              <a:r>
                <a:rPr lang="ro-RO" sz="2000" dirty="0">
                  <a:solidFill>
                    <a:schemeClr val="tx1"/>
                  </a:solidFill>
                  <a:latin typeface="Arial" pitchFamily="34" charset="0"/>
                  <a:cs typeface="Arial" pitchFamily="34" charset="0"/>
                </a:rPr>
                <a:t>î</a:t>
              </a:r>
              <a:r>
                <a:rPr lang="vi-VN" sz="2000" dirty="0" smtClean="0">
                  <a:solidFill>
                    <a:schemeClr val="tx1"/>
                  </a:solidFill>
                  <a:latin typeface="Arial" pitchFamily="34" charset="0"/>
                  <a:cs typeface="Arial" pitchFamily="34" charset="0"/>
                </a:rPr>
                <a:t>i </a:t>
              </a:r>
              <a:r>
                <a:rPr lang="vi-VN" sz="2000" dirty="0">
                  <a:solidFill>
                    <a:schemeClr val="tx1"/>
                  </a:solidFill>
                  <a:latin typeface="Arial" pitchFamily="34" charset="0"/>
                  <a:cs typeface="Arial" pitchFamily="34" charset="0"/>
                </a:rPr>
                <a:t>numeşte inspirat Paul Cornea, au întemeiat literatura română modernă, au asimilat romantismul, preluând şi elementele neoclasice şi iluministe, au fondat speciile şi genurile în literatura română, au folosit sursele de inspiraţie specifice secolului romantic (istoria, folclorul, natura), au descoperit poezia populară, valorificând în literatura cultă resursele expresive ale limbii populare</a:t>
              </a:r>
              <a:r>
                <a:rPr lang="vi-VN" sz="2000" dirty="0" smtClean="0">
                  <a:solidFill>
                    <a:schemeClr val="tx1"/>
                  </a:solidFill>
                  <a:latin typeface="Arial" pitchFamily="34" charset="0"/>
                  <a:cs typeface="Arial" pitchFamily="34" charset="0"/>
                </a:rPr>
                <a:t>.</a:t>
              </a:r>
              <a:endParaRPr lang="vi-VN" sz="2000" dirty="0">
                <a:solidFill>
                  <a:schemeClr val="tx1"/>
                </a:solidFill>
                <a:latin typeface="Arial" pitchFamily="34" charset="0"/>
                <a:cs typeface="Arial" pitchFamily="34" charset="0"/>
              </a:endParaRPr>
            </a:p>
          </p:txBody>
        </p:sp>
      </p:grpSp>
      <p:pic>
        <p:nvPicPr>
          <p:cNvPr id="24" name="Picture 2" descr="C:\Documents and Settings\cmiN\Desktop\08_cu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00" y="1301070"/>
            <a:ext cx="2819784" cy="3816423"/>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96640943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49</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ro-RO" sz="3600" b="1" dirty="0" smtClean="0">
                <a:effectLst>
                  <a:outerShdw blurRad="38100" dist="38100" dir="2700000" algn="tl">
                    <a:srgbClr val="000000">
                      <a:alpha val="43137"/>
                    </a:srgbClr>
                  </a:outerShdw>
                </a:effectLst>
              </a:rPr>
              <a:t>50</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accent6">
                  <a:lumMod val="75000"/>
                </a:schemeClr>
              </a:gs>
              <a:gs pos="80000">
                <a:schemeClr val="accent6">
                  <a:lumMod val="60000"/>
                  <a:lumOff val="40000"/>
                </a:schemeClr>
              </a:gs>
              <a:gs pos="100000">
                <a:schemeClr val="accent6">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schemeClr val="tx1"/>
                  </a:solidFill>
                  <a:latin typeface="Arial" pitchFamily="34" charset="0"/>
                  <a:cs typeface="Arial" pitchFamily="34" charset="0"/>
                </a:rPr>
                <a:t>În concluzie, putem spune ca literatura </a:t>
              </a:r>
              <a:r>
                <a:rPr lang="vi-VN" sz="2000" dirty="0" smtClean="0">
                  <a:solidFill>
                    <a:schemeClr val="tx1"/>
                  </a:solidFill>
                  <a:latin typeface="Arial" pitchFamily="34" charset="0"/>
                  <a:cs typeface="Arial" pitchFamily="34" charset="0"/>
                </a:rPr>
                <a:t>şi </a:t>
              </a:r>
              <a:r>
                <a:rPr lang="vi-VN" sz="2000" dirty="0">
                  <a:solidFill>
                    <a:schemeClr val="tx1"/>
                  </a:solidFill>
                  <a:latin typeface="Arial" pitchFamily="34" charset="0"/>
                  <a:cs typeface="Arial" pitchFamily="34" charset="0"/>
                </a:rPr>
                <a:t>implicit scriitorii, prin operele lor, au avut un rol deosebit de important în epocă, învăluind „secolul naţiunilor” cu mireasma modernizării naţionale, având ca efect direct Unirea Principatelor din ianuarie 1859</a:t>
              </a:r>
              <a:r>
                <a:rPr lang="vi-VN" sz="2000" dirty="0" smtClean="0">
                  <a:solidFill>
                    <a:schemeClr val="tx1"/>
                  </a:solidFill>
                  <a:latin typeface="Arial" pitchFamily="34" charset="0"/>
                  <a:cs typeface="Arial" pitchFamily="34" charset="0"/>
                </a:rPr>
                <a:t>.</a:t>
              </a:r>
              <a:endParaRPr lang="vi-VN" sz="2000" dirty="0">
                <a:solidFill>
                  <a:schemeClr val="tx1"/>
                </a:solidFill>
                <a:latin typeface="Arial" pitchFamily="34" charset="0"/>
                <a:cs typeface="Arial" pitchFamily="34" charset="0"/>
              </a:endParaRPr>
            </a:p>
          </p:txBody>
        </p:sp>
      </p:grpSp>
      <p:pic>
        <p:nvPicPr>
          <p:cNvPr id="24" name="Picture 2" descr="C:\Documents and Settings\cmiN\Desktop\08_cu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00" y="1301070"/>
            <a:ext cx="2819784" cy="3816423"/>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910590382"/>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268760"/>
          </a:xfrm>
          <a:prstGeom prst="rect">
            <a:avLst/>
          </a:prstGeom>
          <a:gradFill flip="none" rotWithShape="1">
            <a:gsLst>
              <a:gs pos="100000">
                <a:schemeClr val="bg1">
                  <a:lumMod val="75000"/>
                </a:schemeClr>
              </a:gs>
              <a:gs pos="0">
                <a:schemeClr val="bg1">
                  <a:lumMod val="95000"/>
                </a:schemeClr>
              </a:gs>
              <a:gs pos="54000">
                <a:schemeClr val="bg1">
                  <a:lumMod val="85000"/>
                </a:schemeClr>
              </a:gs>
            </a:gsLst>
            <a:lin ang="16200000" scaled="0"/>
            <a:tileRect/>
          </a:gradFill>
          <a:ln w="38100" cap="rnd" cmpd="thickThin">
            <a:solidFill>
              <a:schemeClr val="tx2">
                <a:lumMod val="40000"/>
                <a:lumOff val="60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err="1" smtClean="0">
                <a:solidFill>
                  <a:schemeClr val="tx1">
                    <a:lumMod val="50000"/>
                    <a:lumOff val="50000"/>
                  </a:schemeClr>
                </a:solidFill>
                <a:effectLst>
                  <a:outerShdw blurRad="38100" dist="38100" dir="2700000" algn="tl">
                    <a:srgbClr val="000000">
                      <a:alpha val="43137"/>
                    </a:srgbClr>
                  </a:outerShdw>
                </a:effectLst>
              </a:rPr>
              <a:t>Sf</a:t>
            </a:r>
            <a:r>
              <a:rPr lang="ro-RO" sz="6000" b="1" dirty="0">
                <a:solidFill>
                  <a:schemeClr val="tx1">
                    <a:lumMod val="50000"/>
                    <a:lumOff val="50000"/>
                  </a:schemeClr>
                </a:solidFill>
                <a:effectLst>
                  <a:outerShdw blurRad="38100" dist="38100" dir="2700000" algn="tl">
                    <a:srgbClr val="000000">
                      <a:alpha val="43137"/>
                    </a:srgbClr>
                  </a:outerShdw>
                </a:effectLst>
              </a:rPr>
              <a:t>â</a:t>
            </a:r>
            <a:r>
              <a:rPr lang="en-US" sz="6000" b="1" dirty="0" smtClean="0">
                <a:solidFill>
                  <a:schemeClr val="tx1">
                    <a:lumMod val="50000"/>
                    <a:lumOff val="50000"/>
                  </a:schemeClr>
                </a:solidFill>
                <a:effectLst>
                  <a:outerShdw blurRad="38100" dist="38100" dir="2700000" algn="tl">
                    <a:srgbClr val="000000">
                      <a:alpha val="43137"/>
                    </a:srgbClr>
                  </a:outerShdw>
                </a:effectLst>
              </a:rPr>
              <a:t>r</a:t>
            </a:r>
            <a:r>
              <a:rPr lang="ro-RO" sz="6000" b="1" dirty="0">
                <a:solidFill>
                  <a:schemeClr val="tx1">
                    <a:lumMod val="50000"/>
                    <a:lumOff val="50000"/>
                  </a:schemeClr>
                </a:solidFill>
                <a:effectLst>
                  <a:outerShdw blurRad="38100" dist="38100" dir="2700000" algn="tl">
                    <a:srgbClr val="000000">
                      <a:alpha val="43137"/>
                    </a:srgbClr>
                  </a:outerShdw>
                </a:effectLst>
              </a:rPr>
              <a:t>ş</a:t>
            </a:r>
            <a:r>
              <a:rPr lang="en-US" sz="6000" b="1" dirty="0" smtClean="0">
                <a:solidFill>
                  <a:schemeClr val="tx1">
                    <a:lumMod val="50000"/>
                    <a:lumOff val="50000"/>
                  </a:schemeClr>
                </a:solidFill>
                <a:effectLst>
                  <a:outerShdw blurRad="38100" dist="38100" dir="2700000" algn="tl">
                    <a:srgbClr val="000000">
                      <a:alpha val="43137"/>
                    </a:srgbClr>
                  </a:outerShdw>
                </a:effectLst>
              </a:rPr>
              <a:t>it</a:t>
            </a:r>
            <a:endParaRPr lang="en-US" sz="6000" b="1" dirty="0">
              <a:solidFill>
                <a:schemeClr val="tx1">
                  <a:lumMod val="50000"/>
                  <a:lumOff val="50000"/>
                </a:schemeClr>
              </a:solidFill>
              <a:effectLst>
                <a:outerShdw blurRad="38100" dist="38100" dir="2700000" algn="tl">
                  <a:srgbClr val="000000">
                    <a:alpha val="43137"/>
                  </a:srgbClr>
                </a:outerShdw>
              </a:effectLst>
            </a:endParaRPr>
          </a:p>
        </p:txBody>
      </p:sp>
      <p:cxnSp>
        <p:nvCxnSpPr>
          <p:cNvPr id="6" name="Straight Connector 5"/>
          <p:cNvCxnSpPr/>
          <p:nvPr/>
        </p:nvCxnSpPr>
        <p:spPr>
          <a:xfrm>
            <a:off x="1475656" y="1412776"/>
            <a:ext cx="7668344"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0" y="1412776"/>
            <a:ext cx="1475656" cy="0"/>
          </a:xfrm>
          <a:prstGeom prst="line">
            <a:avLst/>
          </a:prstGeom>
          <a:ln w="76200" cap="flat" cmpd="sng">
            <a:solidFill>
              <a:schemeClr val="bg1">
                <a:lumMod val="85000"/>
              </a:schemeClr>
            </a:solidFill>
            <a:round/>
            <a:tailEnd type="non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448325"/>
      </p:ext>
    </p:extLst>
  </p:cSld>
  <p:clrMapOvr>
    <a:masterClrMapping/>
  </p:clrMapOvr>
  <mc:AlternateContent xmlns:mc="http://schemas.openxmlformats.org/markup-compatibility/2006" xmlns:p14="http://schemas.microsoft.com/office/powerpoint/2010/main">
    <mc:Choice Requires="p14">
      <p:transition spd="slow" p14:dur="4000" advClick="0">
        <p14:vortex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03</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04</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05</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06</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chemeClr val="tx1"/>
                  </a:solidFill>
                  <a:latin typeface="Arial" pitchFamily="34" charset="0"/>
                  <a:cs typeface="Arial" pitchFamily="34" charset="0"/>
                </a:rPr>
                <a:t>Introducerea </a:t>
              </a:r>
              <a:r>
                <a:rPr lang="vi-VN" sz="2400" i="1" dirty="0">
                  <a:solidFill>
                    <a:schemeClr val="tx1"/>
                  </a:solidFill>
                  <a:latin typeface="Arial" pitchFamily="34" charset="0"/>
                  <a:cs typeface="Arial" pitchFamily="34" charset="0"/>
                </a:rPr>
                <a:t>Regulamentelor </a:t>
              </a:r>
              <a:r>
                <a:rPr lang="vi-VN" sz="2400" i="1" dirty="0" smtClean="0">
                  <a:solidFill>
                    <a:schemeClr val="tx1"/>
                  </a:solidFill>
                  <a:latin typeface="Arial" pitchFamily="34" charset="0"/>
                  <a:cs typeface="Arial" pitchFamily="34" charset="0"/>
                </a:rPr>
                <a:t>Organice</a:t>
              </a:r>
              <a:r>
                <a:rPr lang="ro-RO" sz="2400" i="1" dirty="0" smtClean="0">
                  <a:solidFill>
                    <a:schemeClr val="tx1"/>
                  </a:solidFill>
                  <a:latin typeface="Arial" pitchFamily="34" charset="0"/>
                  <a:cs typeface="Arial" pitchFamily="34" charset="0"/>
                </a:rPr>
                <a:t> </a:t>
              </a:r>
              <a:r>
                <a:rPr lang="vi-VN" sz="2400" dirty="0" smtClean="0">
                  <a:solidFill>
                    <a:schemeClr val="tx1"/>
                  </a:solidFill>
                  <a:latin typeface="Arial" pitchFamily="34" charset="0"/>
                  <a:cs typeface="Arial" pitchFamily="34" charset="0"/>
                </a:rPr>
                <a:t>(</a:t>
              </a:r>
              <a:r>
                <a:rPr lang="vi-VN" sz="2400" dirty="0">
                  <a:solidFill>
                    <a:schemeClr val="tx1"/>
                  </a:solidFill>
                  <a:latin typeface="Arial" pitchFamily="34" charset="0"/>
                  <a:cs typeface="Arial" pitchFamily="34" charset="0"/>
                </a:rPr>
                <a:t>1831-1832), o nouă Constituţie a ţării, impusă de ruşi( prin generalul Pavel Kiseleff), care paradoxal sau nu, experimentează „în Principatele Române un regim ceva mai liberal decât în Rusia şi în orice caz mai liberal decât cel pe care turcii îl impuseseră principatelor. Să ne înţelegem asupra cuvintelor. Când zic liberal, aceasta nu înseamnă că era de-acum democratic</a:t>
              </a:r>
              <a:r>
                <a:rPr lang="vi-VN" sz="2400" dirty="0" smtClean="0">
                  <a:solidFill>
                    <a:schemeClr val="tx1"/>
                  </a:solidFill>
                  <a:latin typeface="Arial" pitchFamily="34" charset="0"/>
                  <a:cs typeface="Arial" pitchFamily="34" charset="0"/>
                </a:rPr>
                <a:t>.”</a:t>
              </a:r>
              <a:r>
                <a:rPr lang="en-US" sz="2400" dirty="0" smtClean="0">
                  <a:solidFill>
                    <a:schemeClr val="tx1"/>
                  </a:solidFill>
                  <a:latin typeface="Arial" pitchFamily="34" charset="0"/>
                  <a:cs typeface="Arial" pitchFamily="34" charset="0"/>
                </a:rPr>
                <a:t> </a:t>
              </a:r>
              <a:r>
                <a:rPr lang="vi-VN" sz="2400" dirty="0" smtClean="0">
                  <a:solidFill>
                    <a:schemeClr val="tx1"/>
                  </a:solidFill>
                  <a:latin typeface="Arial" pitchFamily="34" charset="0"/>
                  <a:cs typeface="Arial" pitchFamily="34" charset="0"/>
                </a:rPr>
                <a:t>(</a:t>
              </a:r>
              <a:r>
                <a:rPr lang="vi-VN" sz="2400" dirty="0">
                  <a:solidFill>
                    <a:schemeClr val="tx1"/>
                  </a:solidFill>
                  <a:latin typeface="Arial" pitchFamily="34" charset="0"/>
                  <a:cs typeface="Arial" pitchFamily="34" charset="0"/>
                </a:rPr>
                <a:t>Neagu Djuvara</a:t>
              </a:r>
              <a:r>
                <a:rPr lang="vi-VN"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4098" name="Picture 2" descr="C:\Documents and Settings\cmiN\Desktop\romana\765px-maerz1848_berlin.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279417" y="1311705"/>
            <a:ext cx="2492383" cy="3805788"/>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68348630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21" presetClass="entr" presetSubtype="1" fill="hold" nodeType="withEffect">
                                  <p:stCondLst>
                                    <p:cond delay="0"/>
                                  </p:stCondLst>
                                  <p:childTnLst>
                                    <p:set>
                                      <p:cBhvr>
                                        <p:cTn id="45" dur="1" fill="hold">
                                          <p:stCondLst>
                                            <p:cond delay="0"/>
                                          </p:stCondLst>
                                        </p:cTn>
                                        <p:tgtEl>
                                          <p:spTgt spid="4098"/>
                                        </p:tgtEl>
                                        <p:attrNameLst>
                                          <p:attrName>style.visibility</p:attrName>
                                        </p:attrNameLst>
                                      </p:cBhvr>
                                      <p:to>
                                        <p:strVal val="visible"/>
                                      </p:to>
                                    </p:set>
                                    <p:animEffect transition="in" filter="wheel(1)">
                                      <p:cBhvr>
                                        <p:cTn id="46"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05</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06</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07</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08</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schemeClr val="tx1"/>
                  </a:solidFill>
                  <a:latin typeface="Arial" pitchFamily="34" charset="0"/>
                  <a:cs typeface="Arial" pitchFamily="34" charset="0"/>
                </a:rPr>
                <a:t>Costache Negruzzi</a:t>
              </a:r>
              <a:endParaRPr lang="vi-VN" sz="2400" b="1" dirty="0">
                <a:solidFill>
                  <a:schemeClr val="tx1"/>
                </a:solidFill>
                <a:latin typeface="Arial" pitchFamily="34" charset="0"/>
                <a:cs typeface="Arial" pitchFamily="34" charset="0"/>
              </a:endParaRPr>
            </a:p>
            <a:p>
              <a:pPr algn="ctr"/>
              <a:r>
                <a:rPr lang="vi-VN" sz="2400" dirty="0">
                  <a:solidFill>
                    <a:schemeClr val="tx1"/>
                  </a:solidFill>
                  <a:latin typeface="Arial" pitchFamily="34" charset="0"/>
                  <a:cs typeface="Arial" pitchFamily="34" charset="0"/>
                </a:rPr>
                <a:t>Constantin (Costache) Negruzzi (n. 1808, satul Hermeziu, județul Iași – d. 24 august 1868) a fost un om politic și scriitor român din perioada pașoptistă.</a:t>
              </a:r>
            </a:p>
            <a:p>
              <a:pPr algn="ctr"/>
              <a:r>
                <a:rPr lang="vi-VN" sz="2400" dirty="0">
                  <a:solidFill>
                    <a:schemeClr val="tx1"/>
                  </a:solidFill>
                  <a:latin typeface="Arial" pitchFamily="34" charset="0"/>
                  <a:cs typeface="Arial" pitchFamily="34" charset="0"/>
                </a:rPr>
                <a:t>Negruzzi debutează cu traducerea poeziei </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Șalul negru</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 </a:t>
              </a:r>
              <a:r>
                <a:rPr lang="vi-VN" sz="2400" dirty="0">
                  <a:solidFill>
                    <a:schemeClr val="tx1"/>
                  </a:solidFill>
                  <a:latin typeface="Arial" pitchFamily="34" charset="0"/>
                  <a:cs typeface="Arial" pitchFamily="34" charset="0"/>
                </a:rPr>
                <a:t>după Alexandr Pușkin. Apoi întreprinde traducerea baladelor lui Victor Hugo, lucrare meritorie, pentru că a căutat să întrebuințeze un vers analog cu al poetului francez, vers greu de făcut în românește, mai ales în timpul când </a:t>
              </a:r>
              <a:r>
                <a:rPr lang="vi-VN" sz="2400" dirty="0" smtClean="0">
                  <a:solidFill>
                    <a:schemeClr val="tx1"/>
                  </a:solidFill>
                  <a:latin typeface="Arial" pitchFamily="34" charset="0"/>
                  <a:cs typeface="Arial" pitchFamily="34" charset="0"/>
                </a:rPr>
                <a:t>scria Negruzzi</a:t>
              </a:r>
              <a:r>
                <a:rPr lang="en-US"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3" name="Picture 2" descr="C:\Documents and Settings\cmiN\Desktop\Costache_Negruzzi.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323528" y="1253738"/>
            <a:ext cx="2458473" cy="3753410"/>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048213346"/>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21" presetClass="entr" presetSubtype="1"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heel(1)">
                                      <p:cBhvr>
                                        <p:cTn id="4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05</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a:hlinkClick r:id="rId3" action="ppaction://hlinksldjump"/>
          </p:cNvPr>
          <p:cNvSpPr/>
          <p:nvPr/>
        </p:nvSpPr>
        <p:spPr>
          <a:xfrm>
            <a:off x="4936539"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06</a:t>
            </a:r>
            <a:endParaRPr lang="en-US" sz="3600" b="1" dirty="0">
              <a:effectLst>
                <a:outerShdw blurRad="38100" dist="38100" dir="2700000" algn="tl">
                  <a:srgbClr val="000000">
                    <a:alpha val="43137"/>
                  </a:srgbClr>
                </a:outerShdw>
              </a:effectLst>
            </a:endParaRPr>
          </a:p>
        </p:txBody>
      </p:sp>
      <p:sp>
        <p:nvSpPr>
          <p:cNvPr id="7" name="Rounded Rectangle 6"/>
          <p:cNvSpPr/>
          <p:nvPr/>
        </p:nvSpPr>
        <p:spPr>
          <a:xfrm>
            <a:off x="5876626"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07</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08</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smtClean="0">
                  <a:solidFill>
                    <a:schemeClr val="tx1"/>
                  </a:solidFill>
                  <a:latin typeface="Arial" pitchFamily="34" charset="0"/>
                  <a:cs typeface="Arial" pitchFamily="34" charset="0"/>
                </a:rPr>
                <a:t>Operele </a:t>
              </a:r>
              <a:r>
                <a:rPr lang="vi-VN" sz="2400" dirty="0">
                  <a:solidFill>
                    <a:schemeClr val="tx1"/>
                  </a:solidFill>
                  <a:latin typeface="Arial" pitchFamily="34" charset="0"/>
                  <a:cs typeface="Arial" pitchFamily="34" charset="0"/>
                </a:rPr>
                <a:t>în proză sunt împărțite în trei grupe, botezate cu titlul general de </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Păcatele tinerețelor</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 </a:t>
              </a:r>
              <a:r>
                <a:rPr lang="vi-VN" sz="2400" dirty="0">
                  <a:solidFill>
                    <a:schemeClr val="tx1"/>
                  </a:solidFill>
                  <a:latin typeface="Arial" pitchFamily="34" charset="0"/>
                  <a:cs typeface="Arial" pitchFamily="34" charset="0"/>
                </a:rPr>
                <a:t>(1857). În prima intră </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Amintirile </a:t>
              </a:r>
              <a:r>
                <a:rPr lang="vi-VN" sz="2400" dirty="0">
                  <a:solidFill>
                    <a:schemeClr val="tx1"/>
                  </a:solidFill>
                  <a:latin typeface="Arial" pitchFamily="34" charset="0"/>
                  <a:cs typeface="Arial" pitchFamily="34" charset="0"/>
                </a:rPr>
                <a:t>din </a:t>
              </a:r>
              <a:r>
                <a:rPr lang="vi-VN" sz="2400" dirty="0" smtClean="0">
                  <a:solidFill>
                    <a:schemeClr val="tx1"/>
                  </a:solidFill>
                  <a:latin typeface="Arial" pitchFamily="34" charset="0"/>
                  <a:cs typeface="Arial" pitchFamily="34" charset="0"/>
                </a:rPr>
                <a:t>junețe</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 </a:t>
              </a:r>
              <a:r>
                <a:rPr lang="vi-VN" sz="2400" dirty="0">
                  <a:solidFill>
                    <a:schemeClr val="tx1"/>
                  </a:solidFill>
                  <a:latin typeface="Arial" pitchFamily="34" charset="0"/>
                  <a:cs typeface="Arial" pitchFamily="34" charset="0"/>
                </a:rPr>
                <a:t>câteva povestiri, din care unele cu caracter personal, de exemplu </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Zoe</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 </a:t>
              </a:r>
              <a:r>
                <a:rPr lang="vi-VN" sz="2400" dirty="0">
                  <a:solidFill>
                    <a:schemeClr val="tx1"/>
                  </a:solidFill>
                  <a:latin typeface="Arial" pitchFamily="34" charset="0"/>
                  <a:cs typeface="Arial" pitchFamily="34" charset="0"/>
                </a:rPr>
                <a:t>(1829) și </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O </a:t>
              </a:r>
              <a:r>
                <a:rPr lang="vi-VN" sz="2400" dirty="0">
                  <a:solidFill>
                    <a:schemeClr val="tx1"/>
                  </a:solidFill>
                  <a:latin typeface="Arial" pitchFamily="34" charset="0"/>
                  <a:cs typeface="Arial" pitchFamily="34" charset="0"/>
                </a:rPr>
                <a:t>alergare de </a:t>
              </a:r>
              <a:r>
                <a:rPr lang="vi-VN" sz="2400" dirty="0" smtClean="0">
                  <a:solidFill>
                    <a:schemeClr val="tx1"/>
                  </a:solidFill>
                  <a:latin typeface="Arial" pitchFamily="34" charset="0"/>
                  <a:cs typeface="Arial" pitchFamily="34" charset="0"/>
                </a:rPr>
                <a:t>cai</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 </a:t>
              </a:r>
              <a:r>
                <a:rPr lang="vi-VN" sz="2400" dirty="0">
                  <a:solidFill>
                    <a:schemeClr val="tx1"/>
                  </a:solidFill>
                  <a:latin typeface="Arial" pitchFamily="34" charset="0"/>
                  <a:cs typeface="Arial" pitchFamily="34" charset="0"/>
                </a:rPr>
                <a:t>(1840), nuvele în care intriga e bine condusă și plină de interes, iar limba e românească și cu expresiuni nimerite. Fiziologia provințialului reprezintă poate cea mai bună fiziologie scrisă în limba română</a:t>
              </a:r>
              <a:r>
                <a:rPr lang="vi-VN"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2050" name="Picture 2" descr="C:\Documents and Settings\cmiN\Desktop\romana\img\autori\1\350px-Casa_memorială_Costache_Negruzzi_de_la_Hermeziu_1.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473435">
            <a:off x="12306" y="1193815"/>
            <a:ext cx="2771801" cy="3785406"/>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338689410"/>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21" presetClass="entr" presetSubtype="1" fill="hold" nodeType="withEffect">
                                  <p:stCondLst>
                                    <p:cond delay="0"/>
                                  </p:stCondLst>
                                  <p:childTnLst>
                                    <p:set>
                                      <p:cBhvr>
                                        <p:cTn id="45" dur="1" fill="hold">
                                          <p:stCondLst>
                                            <p:cond delay="0"/>
                                          </p:stCondLst>
                                        </p:cTn>
                                        <p:tgtEl>
                                          <p:spTgt spid="2050"/>
                                        </p:tgtEl>
                                        <p:attrNameLst>
                                          <p:attrName>style.visibility</p:attrName>
                                        </p:attrNameLst>
                                      </p:cBhvr>
                                      <p:to>
                                        <p:strVal val="visible"/>
                                      </p:to>
                                    </p:set>
                                    <p:animEffect transition="in" filter="wheel(1)">
                                      <p:cBhvr>
                                        <p:cTn id="46"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chemeClr val="tx2">
                <a:lumMod val="50000"/>
              </a:schemeClr>
            </a:gs>
            <a:gs pos="100000">
              <a:schemeClr val="accent5">
                <a:lumMod val="20000"/>
                <a:lumOff val="80000"/>
              </a:schemeClr>
            </a:gs>
            <a:gs pos="60000">
              <a:schemeClr val="tx2">
                <a:lumMod val="60000"/>
                <a:lumOff val="40000"/>
              </a:schemeClr>
            </a:gs>
          </a:gsLst>
          <a:lin ang="5400000" scaled="1"/>
          <a:tileRect/>
        </a:gradFill>
        <a:effectLst/>
      </p:bgPr>
    </p:bg>
    <p:spTree>
      <p:nvGrpSpPr>
        <p:cNvPr id="1" name=""/>
        <p:cNvGrpSpPr/>
        <p:nvPr/>
      </p:nvGrpSpPr>
      <p:grpSpPr>
        <a:xfrm>
          <a:off x="0" y="0"/>
          <a:ext cx="0" cy="0"/>
          <a:chOff x="0" y="0"/>
          <a:chExt cx="0" cy="0"/>
        </a:xfrm>
      </p:grpSpPr>
      <p:grpSp>
        <p:nvGrpSpPr>
          <p:cNvPr id="30" name="Group 29"/>
          <p:cNvGrpSpPr/>
          <p:nvPr/>
        </p:nvGrpSpPr>
        <p:grpSpPr>
          <a:xfrm rot="1095711">
            <a:off x="1005425" y="1999061"/>
            <a:ext cx="5032274" cy="4668815"/>
            <a:chOff x="2122011" y="892389"/>
            <a:chExt cx="5032274" cy="4668815"/>
          </a:xfrm>
          <a:gradFill flip="none" rotWithShape="1">
            <a:gsLst>
              <a:gs pos="0">
                <a:schemeClr val="bg1">
                  <a:lumMod val="85000"/>
                  <a:alpha val="50000"/>
                </a:schemeClr>
              </a:gs>
              <a:gs pos="100000">
                <a:schemeClr val="bg1"/>
              </a:gs>
            </a:gsLst>
            <a:lin ang="18900000" scaled="1"/>
            <a:tileRect/>
          </a:gradFill>
        </p:grpSpPr>
        <p:sp>
          <p:nvSpPr>
            <p:cNvPr id="32"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rot="5046747">
            <a:off x="6773175" y="4073092"/>
            <a:ext cx="3215931" cy="2983659"/>
            <a:chOff x="2122011" y="892389"/>
            <a:chExt cx="5032274" cy="4668815"/>
          </a:xfrm>
          <a:gradFill flip="none" rotWithShape="1">
            <a:gsLst>
              <a:gs pos="50000">
                <a:schemeClr val="bg1"/>
              </a:gs>
              <a:gs pos="100000">
                <a:schemeClr val="bg1">
                  <a:alpha val="0"/>
                </a:schemeClr>
              </a:gs>
            </a:gsLst>
            <a:lin ang="18000000" scaled="0"/>
            <a:tileRect/>
          </a:gradFill>
        </p:grpSpPr>
        <p:sp>
          <p:nvSpPr>
            <p:cNvPr id="26"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p:cNvGrpSpPr/>
          <p:nvPr/>
        </p:nvGrpSpPr>
        <p:grpSpPr>
          <a:xfrm rot="21145499">
            <a:off x="825326" y="-1012212"/>
            <a:ext cx="5032274" cy="4668815"/>
            <a:chOff x="2122011" y="892389"/>
            <a:chExt cx="5032274" cy="4668815"/>
          </a:xfrm>
        </p:grpSpPr>
        <p:sp>
          <p:nvSpPr>
            <p:cNvPr id="15" name="Up Arrow 14"/>
            <p:cNvSpPr/>
            <p:nvPr/>
          </p:nvSpPr>
          <p:spPr>
            <a:xfrm rot="19323178">
              <a:off x="2122011" y="1319146"/>
              <a:ext cx="403473" cy="1069926"/>
            </a:xfrm>
            <a:custGeom>
              <a:avLst/>
              <a:gdLst/>
              <a:ahLst/>
              <a:cxnLst/>
              <a:rect l="l" t="t" r="r" b="b"/>
              <a:pathLst>
                <a:path w="2403009" h="4595033">
                  <a:moveTo>
                    <a:pt x="1543280" y="4212913"/>
                  </a:moveTo>
                  <a:lnTo>
                    <a:pt x="1543280" y="4234494"/>
                  </a:lnTo>
                  <a:lnTo>
                    <a:pt x="1538364" y="4233309"/>
                  </a:lnTo>
                  <a:close/>
                  <a:moveTo>
                    <a:pt x="1607802" y="4082893"/>
                  </a:moveTo>
                  <a:lnTo>
                    <a:pt x="1607802" y="4595033"/>
                  </a:lnTo>
                  <a:lnTo>
                    <a:pt x="1543280" y="4595033"/>
                  </a:lnTo>
                  <a:lnTo>
                    <a:pt x="1543280" y="4234494"/>
                  </a:lnTo>
                  <a:lnTo>
                    <a:pt x="1569727" y="4240868"/>
                  </a:lnTo>
                  <a:close/>
                  <a:moveTo>
                    <a:pt x="1766296" y="3809450"/>
                  </a:moveTo>
                  <a:lnTo>
                    <a:pt x="1779526" y="3831684"/>
                  </a:lnTo>
                  <a:lnTo>
                    <a:pt x="1787822" y="3826748"/>
                  </a:lnTo>
                  <a:lnTo>
                    <a:pt x="1787822" y="4229762"/>
                  </a:lnTo>
                  <a:lnTo>
                    <a:pt x="1723300" y="4229762"/>
                  </a:lnTo>
                  <a:lnTo>
                    <a:pt x="1723300" y="3987838"/>
                  </a:lnTo>
                  <a:close/>
                  <a:moveTo>
                    <a:pt x="1787822" y="3776290"/>
                  </a:moveTo>
                  <a:lnTo>
                    <a:pt x="1809995" y="3813554"/>
                  </a:lnTo>
                  <a:lnTo>
                    <a:pt x="1787822" y="3826748"/>
                  </a:lnTo>
                  <a:close/>
                  <a:moveTo>
                    <a:pt x="1723300" y="3850154"/>
                  </a:moveTo>
                  <a:lnTo>
                    <a:pt x="1723300" y="3987838"/>
                  </a:lnTo>
                  <a:lnTo>
                    <a:pt x="1716484" y="4016116"/>
                  </a:lnTo>
                  <a:lnTo>
                    <a:pt x="1685121" y="4008557"/>
                  </a:lnTo>
                  <a:close/>
                  <a:moveTo>
                    <a:pt x="1787822" y="3720136"/>
                  </a:moveTo>
                  <a:lnTo>
                    <a:pt x="1787822" y="3776290"/>
                  </a:lnTo>
                  <a:lnTo>
                    <a:pt x="1778189" y="3760102"/>
                  </a:lnTo>
                  <a:close/>
                  <a:moveTo>
                    <a:pt x="1754571" y="3720410"/>
                  </a:moveTo>
                  <a:lnTo>
                    <a:pt x="1778189" y="3760102"/>
                  </a:lnTo>
                  <a:lnTo>
                    <a:pt x="1766296" y="3809450"/>
                  </a:lnTo>
                  <a:lnTo>
                    <a:pt x="1742677" y="3769758"/>
                  </a:lnTo>
                  <a:close/>
                  <a:moveTo>
                    <a:pt x="1723300" y="3737194"/>
                  </a:moveTo>
                  <a:lnTo>
                    <a:pt x="1742677" y="3769758"/>
                  </a:lnTo>
                  <a:lnTo>
                    <a:pt x="1723300" y="3850154"/>
                  </a:lnTo>
                  <a:close/>
                  <a:moveTo>
                    <a:pt x="1787822" y="3652174"/>
                  </a:moveTo>
                  <a:lnTo>
                    <a:pt x="1799480" y="3671766"/>
                  </a:lnTo>
                  <a:lnTo>
                    <a:pt x="1787822" y="3720136"/>
                  </a:lnTo>
                  <a:close/>
                  <a:moveTo>
                    <a:pt x="1811374" y="3622418"/>
                  </a:moveTo>
                  <a:lnTo>
                    <a:pt x="1859806" y="3703810"/>
                  </a:lnTo>
                  <a:lnTo>
                    <a:pt x="1829336" y="3721941"/>
                  </a:lnTo>
                  <a:lnTo>
                    <a:pt x="1799480" y="3671766"/>
                  </a:lnTo>
                  <a:close/>
                  <a:moveTo>
                    <a:pt x="1787756" y="3582726"/>
                  </a:moveTo>
                  <a:lnTo>
                    <a:pt x="1787822" y="3582837"/>
                  </a:lnTo>
                  <a:lnTo>
                    <a:pt x="1787822" y="3652174"/>
                  </a:lnTo>
                  <a:lnTo>
                    <a:pt x="1775862" y="3632074"/>
                  </a:lnTo>
                  <a:close/>
                  <a:moveTo>
                    <a:pt x="1712293" y="3649359"/>
                  </a:moveTo>
                  <a:lnTo>
                    <a:pt x="1723300" y="3667858"/>
                  </a:lnTo>
                  <a:lnTo>
                    <a:pt x="1723300" y="3737194"/>
                  </a:lnTo>
                  <a:lnTo>
                    <a:pt x="1700399" y="3698708"/>
                  </a:lnTo>
                  <a:close/>
                  <a:moveTo>
                    <a:pt x="1844559" y="3484733"/>
                  </a:moveTo>
                  <a:lnTo>
                    <a:pt x="1921156" y="3613459"/>
                  </a:lnTo>
                  <a:lnTo>
                    <a:pt x="1890686" y="3631589"/>
                  </a:lnTo>
                  <a:lnTo>
                    <a:pt x="1832665" y="3534082"/>
                  </a:lnTo>
                  <a:close/>
                  <a:moveTo>
                    <a:pt x="1543280" y="3828766"/>
                  </a:moveTo>
                  <a:lnTo>
                    <a:pt x="1543280" y="3966450"/>
                  </a:lnTo>
                  <a:lnTo>
                    <a:pt x="1497569" y="4156105"/>
                  </a:lnTo>
                  <a:lnTo>
                    <a:pt x="1466206" y="4148545"/>
                  </a:lnTo>
                  <a:close/>
                  <a:moveTo>
                    <a:pt x="1676781" y="3659016"/>
                  </a:moveTo>
                  <a:lnTo>
                    <a:pt x="1700399" y="3698708"/>
                  </a:lnTo>
                  <a:lnTo>
                    <a:pt x="1607802" y="4082893"/>
                  </a:lnTo>
                  <a:lnTo>
                    <a:pt x="1607802" y="3945210"/>
                  </a:lnTo>
                  <a:close/>
                  <a:moveTo>
                    <a:pt x="1809047" y="3494390"/>
                  </a:moveTo>
                  <a:lnTo>
                    <a:pt x="1832665" y="3534082"/>
                  </a:lnTo>
                  <a:lnTo>
                    <a:pt x="1811374" y="3622418"/>
                  </a:lnTo>
                  <a:lnTo>
                    <a:pt x="1787822" y="3582837"/>
                  </a:lnTo>
                  <a:lnTo>
                    <a:pt x="1787822" y="3582453"/>
                  </a:lnTo>
                  <a:close/>
                  <a:moveTo>
                    <a:pt x="1733584" y="3561023"/>
                  </a:moveTo>
                  <a:lnTo>
                    <a:pt x="1775862" y="3632074"/>
                  </a:lnTo>
                  <a:lnTo>
                    <a:pt x="1754571" y="3720410"/>
                  </a:lnTo>
                  <a:lnTo>
                    <a:pt x="1723300" y="3667858"/>
                  </a:lnTo>
                  <a:lnTo>
                    <a:pt x="1723300" y="3603691"/>
                  </a:lnTo>
                  <a:close/>
                  <a:moveTo>
                    <a:pt x="1607802" y="3698748"/>
                  </a:moveTo>
                  <a:lnTo>
                    <a:pt x="1607802" y="3945210"/>
                  </a:lnTo>
                  <a:lnTo>
                    <a:pt x="1543280" y="4212913"/>
                  </a:lnTo>
                  <a:lnTo>
                    <a:pt x="1543280" y="3966450"/>
                  </a:lnTo>
                  <a:close/>
                  <a:moveTo>
                    <a:pt x="1877744" y="3347050"/>
                  </a:moveTo>
                  <a:lnTo>
                    <a:pt x="2041369" y="3622031"/>
                  </a:lnTo>
                  <a:lnTo>
                    <a:pt x="2010900" y="3640161"/>
                  </a:lnTo>
                  <a:lnTo>
                    <a:pt x="1865850" y="3396397"/>
                  </a:lnTo>
                  <a:close/>
                  <a:moveTo>
                    <a:pt x="1709966" y="3521332"/>
                  </a:moveTo>
                  <a:lnTo>
                    <a:pt x="1723300" y="3543741"/>
                  </a:lnTo>
                  <a:lnTo>
                    <a:pt x="1723300" y="3603691"/>
                  </a:lnTo>
                  <a:lnTo>
                    <a:pt x="1712293" y="3649359"/>
                  </a:lnTo>
                  <a:lnTo>
                    <a:pt x="1688675" y="3609668"/>
                  </a:lnTo>
                  <a:close/>
                  <a:moveTo>
                    <a:pt x="1842232" y="3356705"/>
                  </a:moveTo>
                  <a:lnTo>
                    <a:pt x="1865850" y="3396397"/>
                  </a:lnTo>
                  <a:lnTo>
                    <a:pt x="1844559" y="3484733"/>
                  </a:lnTo>
                  <a:lnTo>
                    <a:pt x="1820941" y="3445041"/>
                  </a:lnTo>
                  <a:close/>
                  <a:moveTo>
                    <a:pt x="1766769" y="3423339"/>
                  </a:moveTo>
                  <a:lnTo>
                    <a:pt x="1787822" y="3458720"/>
                  </a:lnTo>
                  <a:lnTo>
                    <a:pt x="1787822" y="3582453"/>
                  </a:lnTo>
                  <a:lnTo>
                    <a:pt x="1787756" y="3582726"/>
                  </a:lnTo>
                  <a:lnTo>
                    <a:pt x="1745478" y="3511675"/>
                  </a:lnTo>
                  <a:close/>
                  <a:moveTo>
                    <a:pt x="1723300" y="3474404"/>
                  </a:moveTo>
                  <a:lnTo>
                    <a:pt x="1745478" y="3511675"/>
                  </a:lnTo>
                  <a:lnTo>
                    <a:pt x="1733584" y="3561023"/>
                  </a:lnTo>
                  <a:lnTo>
                    <a:pt x="1723300" y="3543741"/>
                  </a:lnTo>
                  <a:close/>
                  <a:moveTo>
                    <a:pt x="1787822" y="3389384"/>
                  </a:moveTo>
                  <a:lnTo>
                    <a:pt x="1820941" y="3445041"/>
                  </a:lnTo>
                  <a:lnTo>
                    <a:pt x="1809047" y="3494390"/>
                  </a:lnTo>
                  <a:lnTo>
                    <a:pt x="1787822" y="3458720"/>
                  </a:lnTo>
                  <a:close/>
                  <a:moveTo>
                    <a:pt x="1723300" y="3466007"/>
                  </a:moveTo>
                  <a:lnTo>
                    <a:pt x="1723300" y="3474404"/>
                  </a:lnTo>
                  <a:lnTo>
                    <a:pt x="1721860" y="3471983"/>
                  </a:lnTo>
                  <a:close/>
                  <a:moveTo>
                    <a:pt x="1646397" y="3538617"/>
                  </a:moveTo>
                  <a:lnTo>
                    <a:pt x="1688675" y="3609668"/>
                  </a:lnTo>
                  <a:lnTo>
                    <a:pt x="1676781" y="3659016"/>
                  </a:lnTo>
                  <a:lnTo>
                    <a:pt x="1634503" y="3587966"/>
                  </a:lnTo>
                  <a:close/>
                  <a:moveTo>
                    <a:pt x="1610885" y="3548274"/>
                  </a:moveTo>
                  <a:lnTo>
                    <a:pt x="1634503" y="3587966"/>
                  </a:lnTo>
                  <a:lnTo>
                    <a:pt x="1607802" y="3698748"/>
                  </a:lnTo>
                  <a:lnTo>
                    <a:pt x="1607802" y="3561064"/>
                  </a:lnTo>
                  <a:close/>
                  <a:moveTo>
                    <a:pt x="1787822" y="3335989"/>
                  </a:moveTo>
                  <a:lnTo>
                    <a:pt x="1787822" y="3389384"/>
                  </a:lnTo>
                  <a:lnTo>
                    <a:pt x="1778663" y="3373991"/>
                  </a:lnTo>
                  <a:close/>
                  <a:moveTo>
                    <a:pt x="1363260" y="3807377"/>
                  </a:moveTo>
                  <a:lnTo>
                    <a:pt x="1363260" y="3945061"/>
                  </a:lnTo>
                  <a:lnTo>
                    <a:pt x="1317530" y="4134796"/>
                  </a:lnTo>
                  <a:lnTo>
                    <a:pt x="1286167" y="4127237"/>
                  </a:lnTo>
                  <a:close/>
                  <a:moveTo>
                    <a:pt x="1755045" y="3334299"/>
                  </a:moveTo>
                  <a:lnTo>
                    <a:pt x="1778663" y="3373991"/>
                  </a:lnTo>
                  <a:lnTo>
                    <a:pt x="1766769" y="3423339"/>
                  </a:lnTo>
                  <a:lnTo>
                    <a:pt x="1743151" y="3383647"/>
                  </a:lnTo>
                  <a:close/>
                  <a:moveTo>
                    <a:pt x="1543280" y="3582304"/>
                  </a:moveTo>
                  <a:lnTo>
                    <a:pt x="1543280" y="3628114"/>
                  </a:lnTo>
                  <a:lnTo>
                    <a:pt x="1535422" y="3614908"/>
                  </a:lnTo>
                  <a:close/>
                  <a:moveTo>
                    <a:pt x="1723300" y="3350288"/>
                  </a:moveTo>
                  <a:lnTo>
                    <a:pt x="1743151" y="3383647"/>
                  </a:lnTo>
                  <a:lnTo>
                    <a:pt x="1723300" y="3466007"/>
                  </a:lnTo>
                  <a:close/>
                  <a:moveTo>
                    <a:pt x="1679582" y="3400933"/>
                  </a:moveTo>
                  <a:lnTo>
                    <a:pt x="1721860" y="3471983"/>
                  </a:lnTo>
                  <a:lnTo>
                    <a:pt x="1709966" y="3521332"/>
                  </a:lnTo>
                  <a:lnTo>
                    <a:pt x="1667688" y="3450281"/>
                  </a:lnTo>
                  <a:close/>
                  <a:moveTo>
                    <a:pt x="1543280" y="3558777"/>
                  </a:moveTo>
                  <a:lnTo>
                    <a:pt x="1547316" y="3565559"/>
                  </a:lnTo>
                  <a:lnTo>
                    <a:pt x="1543280" y="3582304"/>
                  </a:lnTo>
                  <a:close/>
                  <a:moveTo>
                    <a:pt x="1787822" y="3265267"/>
                  </a:moveTo>
                  <a:lnTo>
                    <a:pt x="1799954" y="3285655"/>
                  </a:lnTo>
                  <a:lnTo>
                    <a:pt x="1787822" y="3335989"/>
                  </a:lnTo>
                  <a:close/>
                  <a:moveTo>
                    <a:pt x="1811847" y="3236307"/>
                  </a:moveTo>
                  <a:lnTo>
                    <a:pt x="1854126" y="3307358"/>
                  </a:lnTo>
                  <a:lnTo>
                    <a:pt x="1842232" y="3356705"/>
                  </a:lnTo>
                  <a:lnTo>
                    <a:pt x="1799954" y="3285655"/>
                  </a:lnTo>
                  <a:close/>
                  <a:moveTo>
                    <a:pt x="1607802" y="3473757"/>
                  </a:moveTo>
                  <a:lnTo>
                    <a:pt x="1622779" y="3498925"/>
                  </a:lnTo>
                  <a:lnTo>
                    <a:pt x="1610885" y="3548274"/>
                  </a:lnTo>
                  <a:lnTo>
                    <a:pt x="1607802" y="3543093"/>
                  </a:lnTo>
                  <a:close/>
                  <a:moveTo>
                    <a:pt x="1427782" y="3677358"/>
                  </a:moveTo>
                  <a:lnTo>
                    <a:pt x="1427782" y="3923821"/>
                  </a:lnTo>
                  <a:lnTo>
                    <a:pt x="1389018" y="4084654"/>
                  </a:lnTo>
                  <a:lnTo>
                    <a:pt x="1420381" y="4092213"/>
                  </a:lnTo>
                  <a:lnTo>
                    <a:pt x="1427782" y="4061505"/>
                  </a:lnTo>
                  <a:lnTo>
                    <a:pt x="1427782" y="4500428"/>
                  </a:lnTo>
                  <a:lnTo>
                    <a:pt x="1363260" y="4500428"/>
                  </a:lnTo>
                  <a:lnTo>
                    <a:pt x="1363260" y="3945061"/>
                  </a:lnTo>
                  <a:close/>
                  <a:moveTo>
                    <a:pt x="1511804" y="3575216"/>
                  </a:moveTo>
                  <a:lnTo>
                    <a:pt x="1535422" y="3614908"/>
                  </a:lnTo>
                  <a:lnTo>
                    <a:pt x="1427782" y="4061505"/>
                  </a:lnTo>
                  <a:lnTo>
                    <a:pt x="1427782" y="3923821"/>
                  </a:lnTo>
                  <a:close/>
                  <a:moveTo>
                    <a:pt x="1644069" y="3410589"/>
                  </a:moveTo>
                  <a:lnTo>
                    <a:pt x="1667688" y="3450281"/>
                  </a:lnTo>
                  <a:lnTo>
                    <a:pt x="1646397" y="3538617"/>
                  </a:lnTo>
                  <a:lnTo>
                    <a:pt x="1622779" y="3498925"/>
                  </a:lnTo>
                  <a:close/>
                  <a:moveTo>
                    <a:pt x="1568607" y="3477223"/>
                  </a:moveTo>
                  <a:lnTo>
                    <a:pt x="1607802" y="3543093"/>
                  </a:lnTo>
                  <a:lnTo>
                    <a:pt x="1607802" y="3561064"/>
                  </a:lnTo>
                  <a:lnTo>
                    <a:pt x="1543280" y="3828766"/>
                  </a:lnTo>
                  <a:lnTo>
                    <a:pt x="1543280" y="3628114"/>
                  </a:lnTo>
                  <a:lnTo>
                    <a:pt x="1558601" y="3653862"/>
                  </a:lnTo>
                  <a:lnTo>
                    <a:pt x="1589071" y="3635731"/>
                  </a:lnTo>
                  <a:lnTo>
                    <a:pt x="1547316" y="3565559"/>
                  </a:lnTo>
                  <a:close/>
                  <a:moveTo>
                    <a:pt x="1787822" y="3198307"/>
                  </a:moveTo>
                  <a:lnTo>
                    <a:pt x="1787822" y="3265267"/>
                  </a:lnTo>
                  <a:lnTo>
                    <a:pt x="1776336" y="3245963"/>
                  </a:lnTo>
                  <a:close/>
                  <a:moveTo>
                    <a:pt x="1787822" y="3195930"/>
                  </a:moveTo>
                  <a:lnTo>
                    <a:pt x="1788229" y="3196615"/>
                  </a:lnTo>
                  <a:lnTo>
                    <a:pt x="1787822" y="3198307"/>
                  </a:lnTo>
                  <a:close/>
                  <a:moveTo>
                    <a:pt x="1712767" y="3263249"/>
                  </a:moveTo>
                  <a:lnTo>
                    <a:pt x="1723300" y="3280951"/>
                  </a:lnTo>
                  <a:lnTo>
                    <a:pt x="1723300" y="3350288"/>
                  </a:lnTo>
                  <a:lnTo>
                    <a:pt x="1700873" y="3312597"/>
                  </a:lnTo>
                  <a:close/>
                  <a:moveTo>
                    <a:pt x="1543280" y="3444620"/>
                  </a:moveTo>
                  <a:lnTo>
                    <a:pt x="1543280" y="3558777"/>
                  </a:lnTo>
                  <a:lnTo>
                    <a:pt x="1523698" y="3525868"/>
                  </a:lnTo>
                  <a:close/>
                  <a:moveTo>
                    <a:pt x="1543280" y="3434660"/>
                  </a:moveTo>
                  <a:lnTo>
                    <a:pt x="1544988" y="3437531"/>
                  </a:lnTo>
                  <a:lnTo>
                    <a:pt x="1543280" y="3444620"/>
                  </a:lnTo>
                  <a:close/>
                  <a:moveTo>
                    <a:pt x="1677254" y="3272905"/>
                  </a:moveTo>
                  <a:lnTo>
                    <a:pt x="1700873" y="3312597"/>
                  </a:lnTo>
                  <a:lnTo>
                    <a:pt x="1679582" y="3400933"/>
                  </a:lnTo>
                  <a:lnTo>
                    <a:pt x="1655963" y="3361241"/>
                  </a:lnTo>
                  <a:close/>
                  <a:moveTo>
                    <a:pt x="1601791" y="3339539"/>
                  </a:moveTo>
                  <a:lnTo>
                    <a:pt x="1607802" y="3349640"/>
                  </a:lnTo>
                  <a:lnTo>
                    <a:pt x="1607802" y="3473757"/>
                  </a:lnTo>
                  <a:lnTo>
                    <a:pt x="1580500" y="3427875"/>
                  </a:lnTo>
                  <a:close/>
                  <a:moveTo>
                    <a:pt x="1556882" y="3388183"/>
                  </a:moveTo>
                  <a:lnTo>
                    <a:pt x="1580500" y="3427875"/>
                  </a:lnTo>
                  <a:lnTo>
                    <a:pt x="1568607" y="3477223"/>
                  </a:lnTo>
                  <a:lnTo>
                    <a:pt x="1544988" y="3437531"/>
                  </a:lnTo>
                  <a:close/>
                  <a:moveTo>
                    <a:pt x="1734057" y="3174913"/>
                  </a:moveTo>
                  <a:lnTo>
                    <a:pt x="1776336" y="3245963"/>
                  </a:lnTo>
                  <a:lnTo>
                    <a:pt x="1755045" y="3334299"/>
                  </a:lnTo>
                  <a:lnTo>
                    <a:pt x="1723300" y="3280951"/>
                  </a:lnTo>
                  <a:lnTo>
                    <a:pt x="1723300" y="3219545"/>
                  </a:lnTo>
                  <a:close/>
                  <a:moveTo>
                    <a:pt x="1481419" y="3454817"/>
                  </a:moveTo>
                  <a:lnTo>
                    <a:pt x="1523698" y="3525868"/>
                  </a:lnTo>
                  <a:lnTo>
                    <a:pt x="1511804" y="3575216"/>
                  </a:lnTo>
                  <a:lnTo>
                    <a:pt x="1469525" y="3504165"/>
                  </a:lnTo>
                  <a:close/>
                  <a:moveTo>
                    <a:pt x="1613686" y="3290190"/>
                  </a:moveTo>
                  <a:lnTo>
                    <a:pt x="1655963" y="3361241"/>
                  </a:lnTo>
                  <a:lnTo>
                    <a:pt x="1644069" y="3410589"/>
                  </a:lnTo>
                  <a:lnTo>
                    <a:pt x="1607802" y="3349640"/>
                  </a:lnTo>
                  <a:lnTo>
                    <a:pt x="1607802" y="3314601"/>
                  </a:lnTo>
                  <a:close/>
                  <a:moveTo>
                    <a:pt x="1445907" y="3464473"/>
                  </a:moveTo>
                  <a:lnTo>
                    <a:pt x="1469525" y="3504165"/>
                  </a:lnTo>
                  <a:lnTo>
                    <a:pt x="1427782" y="3677358"/>
                  </a:lnTo>
                  <a:lnTo>
                    <a:pt x="1427782" y="3539674"/>
                  </a:lnTo>
                  <a:close/>
                  <a:moveTo>
                    <a:pt x="1710439" y="3135221"/>
                  </a:moveTo>
                  <a:lnTo>
                    <a:pt x="1723300" y="3156834"/>
                  </a:lnTo>
                  <a:lnTo>
                    <a:pt x="1723300" y="3219545"/>
                  </a:lnTo>
                  <a:lnTo>
                    <a:pt x="1712767" y="3263249"/>
                  </a:lnTo>
                  <a:lnTo>
                    <a:pt x="1689148" y="3223557"/>
                  </a:lnTo>
                  <a:close/>
                  <a:moveTo>
                    <a:pt x="1590067" y="3250499"/>
                  </a:moveTo>
                  <a:lnTo>
                    <a:pt x="1607802" y="3280303"/>
                  </a:lnTo>
                  <a:lnTo>
                    <a:pt x="1607802" y="3314601"/>
                  </a:lnTo>
                  <a:lnTo>
                    <a:pt x="1601791" y="3339539"/>
                  </a:lnTo>
                  <a:lnTo>
                    <a:pt x="1578173" y="3299847"/>
                  </a:lnTo>
                  <a:close/>
                  <a:moveTo>
                    <a:pt x="1723300" y="3087497"/>
                  </a:moveTo>
                  <a:lnTo>
                    <a:pt x="1745952" y="3125565"/>
                  </a:lnTo>
                  <a:lnTo>
                    <a:pt x="1734057" y="3174913"/>
                  </a:lnTo>
                  <a:lnTo>
                    <a:pt x="1723300" y="3156834"/>
                  </a:lnTo>
                  <a:close/>
                  <a:moveTo>
                    <a:pt x="1723300" y="3081860"/>
                  </a:moveTo>
                  <a:lnTo>
                    <a:pt x="1723300" y="3087497"/>
                  </a:lnTo>
                  <a:lnTo>
                    <a:pt x="1722333" y="3085872"/>
                  </a:lnTo>
                  <a:close/>
                  <a:moveTo>
                    <a:pt x="1514604" y="3317132"/>
                  </a:moveTo>
                  <a:lnTo>
                    <a:pt x="1543280" y="3365324"/>
                  </a:lnTo>
                  <a:lnTo>
                    <a:pt x="1543280" y="3434660"/>
                  </a:lnTo>
                  <a:lnTo>
                    <a:pt x="1502710" y="3366481"/>
                  </a:lnTo>
                  <a:close/>
                  <a:moveTo>
                    <a:pt x="1646870" y="3152507"/>
                  </a:moveTo>
                  <a:lnTo>
                    <a:pt x="1689148" y="3223557"/>
                  </a:lnTo>
                  <a:lnTo>
                    <a:pt x="1677254" y="3272905"/>
                  </a:lnTo>
                  <a:lnTo>
                    <a:pt x="1634976" y="3201855"/>
                  </a:lnTo>
                  <a:close/>
                  <a:moveTo>
                    <a:pt x="1479092" y="3326789"/>
                  </a:moveTo>
                  <a:lnTo>
                    <a:pt x="1502710" y="3366481"/>
                  </a:lnTo>
                  <a:lnTo>
                    <a:pt x="1481419" y="3454817"/>
                  </a:lnTo>
                  <a:lnTo>
                    <a:pt x="1457801" y="3415125"/>
                  </a:lnTo>
                  <a:close/>
                  <a:moveTo>
                    <a:pt x="1787822" y="2951845"/>
                  </a:moveTo>
                  <a:lnTo>
                    <a:pt x="1787822" y="3195930"/>
                  </a:lnTo>
                  <a:lnTo>
                    <a:pt x="1745952" y="3125565"/>
                  </a:lnTo>
                  <a:close/>
                  <a:moveTo>
                    <a:pt x="1611358" y="3162163"/>
                  </a:moveTo>
                  <a:lnTo>
                    <a:pt x="1634976" y="3201855"/>
                  </a:lnTo>
                  <a:lnTo>
                    <a:pt x="1613686" y="3290190"/>
                  </a:lnTo>
                  <a:lnTo>
                    <a:pt x="1607802" y="3280303"/>
                  </a:lnTo>
                  <a:lnTo>
                    <a:pt x="1607802" y="3176918"/>
                  </a:lnTo>
                  <a:close/>
                  <a:moveTo>
                    <a:pt x="1543280" y="3241207"/>
                  </a:moveTo>
                  <a:lnTo>
                    <a:pt x="1578173" y="3299847"/>
                  </a:lnTo>
                  <a:lnTo>
                    <a:pt x="1556882" y="3388183"/>
                  </a:lnTo>
                  <a:lnTo>
                    <a:pt x="1543280" y="3365324"/>
                  </a:lnTo>
                  <a:close/>
                  <a:moveTo>
                    <a:pt x="1427782" y="3364676"/>
                  </a:moveTo>
                  <a:lnTo>
                    <a:pt x="1457801" y="3415125"/>
                  </a:lnTo>
                  <a:lnTo>
                    <a:pt x="1445907" y="3464473"/>
                  </a:lnTo>
                  <a:lnTo>
                    <a:pt x="1427782" y="3434013"/>
                  </a:lnTo>
                  <a:close/>
                  <a:moveTo>
                    <a:pt x="1543280" y="3198158"/>
                  </a:moveTo>
                  <a:lnTo>
                    <a:pt x="1543280" y="3241207"/>
                  </a:lnTo>
                  <a:lnTo>
                    <a:pt x="1535895" y="3228797"/>
                  </a:lnTo>
                  <a:close/>
                  <a:moveTo>
                    <a:pt x="1680055" y="3014822"/>
                  </a:moveTo>
                  <a:lnTo>
                    <a:pt x="1722333" y="3085872"/>
                  </a:lnTo>
                  <a:lnTo>
                    <a:pt x="1710439" y="3135221"/>
                  </a:lnTo>
                  <a:lnTo>
                    <a:pt x="1668161" y="3064170"/>
                  </a:lnTo>
                  <a:close/>
                  <a:moveTo>
                    <a:pt x="1543280" y="3171870"/>
                  </a:moveTo>
                  <a:lnTo>
                    <a:pt x="1547789" y="3179448"/>
                  </a:lnTo>
                  <a:lnTo>
                    <a:pt x="1543280" y="3198158"/>
                  </a:lnTo>
                  <a:close/>
                  <a:moveTo>
                    <a:pt x="1607802" y="3086850"/>
                  </a:moveTo>
                  <a:lnTo>
                    <a:pt x="1623252" y="3112815"/>
                  </a:lnTo>
                  <a:lnTo>
                    <a:pt x="1611358" y="3162163"/>
                  </a:lnTo>
                  <a:lnTo>
                    <a:pt x="1607802" y="3156187"/>
                  </a:lnTo>
                  <a:close/>
                  <a:moveTo>
                    <a:pt x="1512277" y="3189105"/>
                  </a:moveTo>
                  <a:lnTo>
                    <a:pt x="1535895" y="3228797"/>
                  </a:lnTo>
                  <a:lnTo>
                    <a:pt x="1514604" y="3317132"/>
                  </a:lnTo>
                  <a:lnTo>
                    <a:pt x="1490986" y="3277441"/>
                  </a:lnTo>
                  <a:close/>
                  <a:moveTo>
                    <a:pt x="1644543" y="3024479"/>
                  </a:moveTo>
                  <a:lnTo>
                    <a:pt x="1668161" y="3064170"/>
                  </a:lnTo>
                  <a:lnTo>
                    <a:pt x="1646870" y="3152507"/>
                  </a:lnTo>
                  <a:lnTo>
                    <a:pt x="1623252" y="3112815"/>
                  </a:lnTo>
                  <a:close/>
                  <a:moveTo>
                    <a:pt x="1569080" y="3091112"/>
                  </a:moveTo>
                  <a:lnTo>
                    <a:pt x="1607802" y="3156187"/>
                  </a:lnTo>
                  <a:lnTo>
                    <a:pt x="1607802" y="3176918"/>
                  </a:lnTo>
                  <a:lnTo>
                    <a:pt x="1590067" y="3250499"/>
                  </a:lnTo>
                  <a:lnTo>
                    <a:pt x="1547789" y="3179448"/>
                  </a:lnTo>
                  <a:close/>
                  <a:moveTo>
                    <a:pt x="1363260" y="3325581"/>
                  </a:moveTo>
                  <a:lnTo>
                    <a:pt x="1427782" y="3434013"/>
                  </a:lnTo>
                  <a:lnTo>
                    <a:pt x="1427782" y="3539674"/>
                  </a:lnTo>
                  <a:lnTo>
                    <a:pt x="1363260" y="3807377"/>
                  </a:lnTo>
                  <a:close/>
                  <a:moveTo>
                    <a:pt x="1543280" y="3060474"/>
                  </a:moveTo>
                  <a:lnTo>
                    <a:pt x="1543280" y="3171870"/>
                  </a:lnTo>
                  <a:lnTo>
                    <a:pt x="1524171" y="3139757"/>
                  </a:lnTo>
                  <a:close/>
                  <a:moveTo>
                    <a:pt x="1543280" y="3047754"/>
                  </a:moveTo>
                  <a:lnTo>
                    <a:pt x="1545462" y="3051421"/>
                  </a:lnTo>
                  <a:lnTo>
                    <a:pt x="1543280" y="3060474"/>
                  </a:lnTo>
                  <a:close/>
                  <a:moveTo>
                    <a:pt x="1427782" y="3171223"/>
                  </a:moveTo>
                  <a:lnTo>
                    <a:pt x="1490986" y="3277441"/>
                  </a:lnTo>
                  <a:lnTo>
                    <a:pt x="1479092" y="3326789"/>
                  </a:lnTo>
                  <a:lnTo>
                    <a:pt x="1427782" y="3240560"/>
                  </a:lnTo>
                  <a:close/>
                  <a:moveTo>
                    <a:pt x="1602265" y="2953428"/>
                  </a:moveTo>
                  <a:lnTo>
                    <a:pt x="1607802" y="2962733"/>
                  </a:lnTo>
                  <a:lnTo>
                    <a:pt x="1607802" y="3086850"/>
                  </a:lnTo>
                  <a:lnTo>
                    <a:pt x="1580974" y="3041764"/>
                  </a:lnTo>
                  <a:close/>
                  <a:moveTo>
                    <a:pt x="1557356" y="3002073"/>
                  </a:moveTo>
                  <a:lnTo>
                    <a:pt x="1580974" y="3041764"/>
                  </a:lnTo>
                  <a:lnTo>
                    <a:pt x="1569080" y="3091112"/>
                  </a:lnTo>
                  <a:lnTo>
                    <a:pt x="1545462" y="3051421"/>
                  </a:lnTo>
                  <a:close/>
                  <a:moveTo>
                    <a:pt x="1614159" y="2904080"/>
                  </a:moveTo>
                  <a:lnTo>
                    <a:pt x="1656437" y="2975130"/>
                  </a:lnTo>
                  <a:lnTo>
                    <a:pt x="1644543" y="3024479"/>
                  </a:lnTo>
                  <a:lnTo>
                    <a:pt x="1607802" y="2962733"/>
                  </a:lnTo>
                  <a:lnTo>
                    <a:pt x="1607802" y="2930455"/>
                  </a:lnTo>
                  <a:close/>
                  <a:moveTo>
                    <a:pt x="1590541" y="2864388"/>
                  </a:moveTo>
                  <a:lnTo>
                    <a:pt x="1607802" y="2893396"/>
                  </a:lnTo>
                  <a:lnTo>
                    <a:pt x="1607802" y="2930455"/>
                  </a:lnTo>
                  <a:lnTo>
                    <a:pt x="1602265" y="2953428"/>
                  </a:lnTo>
                  <a:lnTo>
                    <a:pt x="1578647" y="2913736"/>
                  </a:lnTo>
                  <a:close/>
                  <a:moveTo>
                    <a:pt x="1363260" y="3132127"/>
                  </a:moveTo>
                  <a:lnTo>
                    <a:pt x="1427782" y="3240560"/>
                  </a:lnTo>
                  <a:lnTo>
                    <a:pt x="1427782" y="3364676"/>
                  </a:lnTo>
                  <a:lnTo>
                    <a:pt x="1363260" y="3256244"/>
                  </a:lnTo>
                  <a:close/>
                  <a:moveTo>
                    <a:pt x="1723300" y="2697715"/>
                  </a:moveTo>
                  <a:lnTo>
                    <a:pt x="1723300" y="2835399"/>
                  </a:lnTo>
                  <a:lnTo>
                    <a:pt x="1680055" y="3014822"/>
                  </a:lnTo>
                  <a:lnTo>
                    <a:pt x="1656437" y="2975130"/>
                  </a:lnTo>
                  <a:close/>
                  <a:moveTo>
                    <a:pt x="1787822" y="2567699"/>
                  </a:moveTo>
                  <a:lnTo>
                    <a:pt x="1787822" y="2814161"/>
                  </a:lnTo>
                  <a:lnTo>
                    <a:pt x="1723300" y="3081860"/>
                  </a:lnTo>
                  <a:lnTo>
                    <a:pt x="1723300" y="2835399"/>
                  </a:lnTo>
                  <a:close/>
                  <a:moveTo>
                    <a:pt x="1543280" y="2854301"/>
                  </a:moveTo>
                  <a:lnTo>
                    <a:pt x="1578647" y="2913736"/>
                  </a:lnTo>
                  <a:lnTo>
                    <a:pt x="1557356" y="3002073"/>
                  </a:lnTo>
                  <a:lnTo>
                    <a:pt x="1543280" y="2978417"/>
                  </a:lnTo>
                  <a:close/>
                  <a:moveTo>
                    <a:pt x="1427782" y="2977770"/>
                  </a:moveTo>
                  <a:lnTo>
                    <a:pt x="1524171" y="3139757"/>
                  </a:lnTo>
                  <a:lnTo>
                    <a:pt x="1512277" y="3189105"/>
                  </a:lnTo>
                  <a:lnTo>
                    <a:pt x="1427782" y="3047106"/>
                  </a:lnTo>
                  <a:close/>
                  <a:moveTo>
                    <a:pt x="1363260" y="2938674"/>
                  </a:moveTo>
                  <a:lnTo>
                    <a:pt x="1427782" y="3047106"/>
                  </a:lnTo>
                  <a:lnTo>
                    <a:pt x="1427782" y="3171223"/>
                  </a:lnTo>
                  <a:lnTo>
                    <a:pt x="1363260" y="3062790"/>
                  </a:lnTo>
                  <a:close/>
                  <a:moveTo>
                    <a:pt x="1247762" y="3062143"/>
                  </a:moveTo>
                  <a:lnTo>
                    <a:pt x="1363260" y="3256244"/>
                  </a:lnTo>
                  <a:lnTo>
                    <a:pt x="1363260" y="3325581"/>
                  </a:lnTo>
                  <a:lnTo>
                    <a:pt x="1247762" y="3131480"/>
                  </a:lnTo>
                  <a:close/>
                  <a:moveTo>
                    <a:pt x="1427782" y="2784317"/>
                  </a:moveTo>
                  <a:lnTo>
                    <a:pt x="1543280" y="2978417"/>
                  </a:lnTo>
                  <a:lnTo>
                    <a:pt x="1543280" y="3047754"/>
                  </a:lnTo>
                  <a:lnTo>
                    <a:pt x="1427782" y="2853653"/>
                  </a:lnTo>
                  <a:close/>
                  <a:moveTo>
                    <a:pt x="1183240" y="3023047"/>
                  </a:moveTo>
                  <a:lnTo>
                    <a:pt x="1247762" y="3131480"/>
                  </a:lnTo>
                  <a:lnTo>
                    <a:pt x="1247762" y="4436835"/>
                  </a:lnTo>
                  <a:lnTo>
                    <a:pt x="1183240" y="4436834"/>
                  </a:lnTo>
                  <a:close/>
                  <a:moveTo>
                    <a:pt x="1363260" y="2745221"/>
                  </a:moveTo>
                  <a:lnTo>
                    <a:pt x="1427782" y="2853653"/>
                  </a:lnTo>
                  <a:lnTo>
                    <a:pt x="1427782" y="2977770"/>
                  </a:lnTo>
                  <a:lnTo>
                    <a:pt x="1363260" y="2869337"/>
                  </a:lnTo>
                  <a:close/>
                  <a:moveTo>
                    <a:pt x="1723300" y="2313569"/>
                  </a:moveTo>
                  <a:lnTo>
                    <a:pt x="1723300" y="2451252"/>
                  </a:lnTo>
                  <a:lnTo>
                    <a:pt x="1614159" y="2904080"/>
                  </a:lnTo>
                  <a:lnTo>
                    <a:pt x="1607802" y="2893396"/>
                  </a:lnTo>
                  <a:lnTo>
                    <a:pt x="1607802" y="2792771"/>
                  </a:lnTo>
                  <a:close/>
                  <a:moveTo>
                    <a:pt x="1247762" y="2868689"/>
                  </a:moveTo>
                  <a:lnTo>
                    <a:pt x="1363260" y="3062790"/>
                  </a:lnTo>
                  <a:lnTo>
                    <a:pt x="1363260" y="3132127"/>
                  </a:lnTo>
                  <a:lnTo>
                    <a:pt x="1247762" y="2938026"/>
                  </a:lnTo>
                  <a:close/>
                  <a:moveTo>
                    <a:pt x="1787822" y="2183552"/>
                  </a:moveTo>
                  <a:lnTo>
                    <a:pt x="1787822" y="2430015"/>
                  </a:lnTo>
                  <a:lnTo>
                    <a:pt x="1723300" y="2697715"/>
                  </a:lnTo>
                  <a:lnTo>
                    <a:pt x="1723300" y="2451252"/>
                  </a:lnTo>
                  <a:close/>
                  <a:moveTo>
                    <a:pt x="1427782" y="2590863"/>
                  </a:moveTo>
                  <a:lnTo>
                    <a:pt x="1543280" y="2784964"/>
                  </a:lnTo>
                  <a:lnTo>
                    <a:pt x="1543280" y="2854301"/>
                  </a:lnTo>
                  <a:lnTo>
                    <a:pt x="1427782" y="2660200"/>
                  </a:lnTo>
                  <a:close/>
                  <a:moveTo>
                    <a:pt x="1183240" y="2829593"/>
                  </a:moveTo>
                  <a:lnTo>
                    <a:pt x="1247762" y="2938026"/>
                  </a:lnTo>
                  <a:lnTo>
                    <a:pt x="1247762" y="3062143"/>
                  </a:lnTo>
                  <a:lnTo>
                    <a:pt x="1183240" y="2953710"/>
                  </a:lnTo>
                  <a:close/>
                  <a:moveTo>
                    <a:pt x="1363260" y="2551767"/>
                  </a:moveTo>
                  <a:lnTo>
                    <a:pt x="1427782" y="2660200"/>
                  </a:lnTo>
                  <a:lnTo>
                    <a:pt x="1427782" y="2784317"/>
                  </a:lnTo>
                  <a:lnTo>
                    <a:pt x="1363260" y="2675884"/>
                  </a:lnTo>
                  <a:close/>
                  <a:moveTo>
                    <a:pt x="1247762" y="2675236"/>
                  </a:moveTo>
                  <a:lnTo>
                    <a:pt x="1363260" y="2869337"/>
                  </a:lnTo>
                  <a:lnTo>
                    <a:pt x="1363260" y="2938674"/>
                  </a:lnTo>
                  <a:lnTo>
                    <a:pt x="1247762" y="2744573"/>
                  </a:lnTo>
                  <a:close/>
                  <a:moveTo>
                    <a:pt x="2240186" y="1390287"/>
                  </a:moveTo>
                  <a:lnTo>
                    <a:pt x="2256251" y="1477291"/>
                  </a:lnTo>
                  <a:lnTo>
                    <a:pt x="2236931" y="1472635"/>
                  </a:lnTo>
                  <a:lnTo>
                    <a:pt x="1811847" y="3236307"/>
                  </a:lnTo>
                  <a:lnTo>
                    <a:pt x="1788229" y="3196615"/>
                  </a:lnTo>
                  <a:lnTo>
                    <a:pt x="2205568" y="1465075"/>
                  </a:lnTo>
                  <a:lnTo>
                    <a:pt x="2186248" y="1460419"/>
                  </a:lnTo>
                  <a:close/>
                  <a:moveTo>
                    <a:pt x="1183240" y="2636140"/>
                  </a:moveTo>
                  <a:lnTo>
                    <a:pt x="1247762" y="2744573"/>
                  </a:lnTo>
                  <a:lnTo>
                    <a:pt x="1247762" y="2868689"/>
                  </a:lnTo>
                  <a:lnTo>
                    <a:pt x="1183240" y="2760257"/>
                  </a:lnTo>
                  <a:close/>
                  <a:moveTo>
                    <a:pt x="1067742" y="2759609"/>
                  </a:moveTo>
                  <a:lnTo>
                    <a:pt x="1183240" y="2953710"/>
                  </a:lnTo>
                  <a:lnTo>
                    <a:pt x="1183240" y="3023047"/>
                  </a:lnTo>
                  <a:lnTo>
                    <a:pt x="1067742" y="2828946"/>
                  </a:lnTo>
                  <a:close/>
                  <a:moveTo>
                    <a:pt x="2386943" y="1165535"/>
                  </a:moveTo>
                  <a:lnTo>
                    <a:pt x="2403009" y="1252539"/>
                  </a:lnTo>
                  <a:lnTo>
                    <a:pt x="2383688" y="1247883"/>
                  </a:lnTo>
                  <a:lnTo>
                    <a:pt x="1877744" y="3347050"/>
                  </a:lnTo>
                  <a:lnTo>
                    <a:pt x="1854126" y="3307358"/>
                  </a:lnTo>
                  <a:lnTo>
                    <a:pt x="2352325" y="1240324"/>
                  </a:lnTo>
                  <a:lnTo>
                    <a:pt x="2333005" y="1235667"/>
                  </a:lnTo>
                  <a:close/>
                  <a:moveTo>
                    <a:pt x="1247762" y="2481783"/>
                  </a:moveTo>
                  <a:lnTo>
                    <a:pt x="1363260" y="2675884"/>
                  </a:lnTo>
                  <a:lnTo>
                    <a:pt x="1363260" y="2745221"/>
                  </a:lnTo>
                  <a:lnTo>
                    <a:pt x="1247762" y="2551120"/>
                  </a:lnTo>
                  <a:close/>
                  <a:moveTo>
                    <a:pt x="1003220" y="2720513"/>
                  </a:moveTo>
                  <a:lnTo>
                    <a:pt x="1067742" y="2828946"/>
                  </a:lnTo>
                  <a:lnTo>
                    <a:pt x="1067742" y="4531440"/>
                  </a:lnTo>
                  <a:lnTo>
                    <a:pt x="1003220" y="4531440"/>
                  </a:lnTo>
                  <a:close/>
                  <a:moveTo>
                    <a:pt x="2168028" y="1305523"/>
                  </a:moveTo>
                  <a:lnTo>
                    <a:pt x="2184093" y="1392528"/>
                  </a:lnTo>
                  <a:lnTo>
                    <a:pt x="2164773" y="1387871"/>
                  </a:lnTo>
                  <a:lnTo>
                    <a:pt x="1787822" y="2951845"/>
                  </a:lnTo>
                  <a:lnTo>
                    <a:pt x="1787822" y="2814161"/>
                  </a:lnTo>
                  <a:lnTo>
                    <a:pt x="2133410" y="1380312"/>
                  </a:lnTo>
                  <a:lnTo>
                    <a:pt x="2114090" y="1375655"/>
                  </a:lnTo>
                  <a:close/>
                  <a:moveTo>
                    <a:pt x="1183240" y="2442687"/>
                  </a:moveTo>
                  <a:lnTo>
                    <a:pt x="1247762" y="2551120"/>
                  </a:lnTo>
                  <a:lnTo>
                    <a:pt x="1247762" y="2675236"/>
                  </a:lnTo>
                  <a:lnTo>
                    <a:pt x="1183240" y="2566804"/>
                  </a:lnTo>
                  <a:close/>
                  <a:moveTo>
                    <a:pt x="1067742" y="2566156"/>
                  </a:moveTo>
                  <a:lnTo>
                    <a:pt x="1183240" y="2760257"/>
                  </a:lnTo>
                  <a:lnTo>
                    <a:pt x="1183240" y="2829593"/>
                  </a:lnTo>
                  <a:lnTo>
                    <a:pt x="1067742" y="2635492"/>
                  </a:lnTo>
                  <a:close/>
                  <a:moveTo>
                    <a:pt x="1247762" y="2288330"/>
                  </a:moveTo>
                  <a:lnTo>
                    <a:pt x="1363260" y="2482430"/>
                  </a:lnTo>
                  <a:lnTo>
                    <a:pt x="1363260" y="2551767"/>
                  </a:lnTo>
                  <a:lnTo>
                    <a:pt x="1247762" y="2357666"/>
                  </a:lnTo>
                  <a:close/>
                  <a:moveTo>
                    <a:pt x="2090840" y="1241632"/>
                  </a:moveTo>
                  <a:lnTo>
                    <a:pt x="2106905" y="1328636"/>
                  </a:lnTo>
                  <a:lnTo>
                    <a:pt x="2087585" y="1323980"/>
                  </a:lnTo>
                  <a:lnTo>
                    <a:pt x="1787822" y="2567699"/>
                  </a:lnTo>
                  <a:lnTo>
                    <a:pt x="1787822" y="2430015"/>
                  </a:lnTo>
                  <a:lnTo>
                    <a:pt x="2056222" y="1316420"/>
                  </a:lnTo>
                  <a:lnTo>
                    <a:pt x="2036902" y="1311764"/>
                  </a:lnTo>
                  <a:close/>
                  <a:moveTo>
                    <a:pt x="1003220" y="2527060"/>
                  </a:moveTo>
                  <a:lnTo>
                    <a:pt x="1067742" y="2635492"/>
                  </a:lnTo>
                  <a:lnTo>
                    <a:pt x="1067742" y="2759609"/>
                  </a:lnTo>
                  <a:lnTo>
                    <a:pt x="1003220" y="2651177"/>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83240" y="2566804"/>
                  </a:lnTo>
                  <a:lnTo>
                    <a:pt x="1183240" y="2636140"/>
                  </a:lnTo>
                  <a:lnTo>
                    <a:pt x="1067742" y="2442039"/>
                  </a:lnTo>
                  <a:close/>
                  <a:moveTo>
                    <a:pt x="1003220" y="2333606"/>
                  </a:moveTo>
                  <a:lnTo>
                    <a:pt x="1067742" y="2442039"/>
                  </a:lnTo>
                  <a:lnTo>
                    <a:pt x="1067742" y="2566156"/>
                  </a:ln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792771"/>
                  </a:lnTo>
                  <a:lnTo>
                    <a:pt x="1590541" y="2864388"/>
                  </a:lnTo>
                  <a:lnTo>
                    <a:pt x="1543280" y="2784964"/>
                  </a:ln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590863"/>
                  </a:lnTo>
                  <a:lnTo>
                    <a:pt x="1363260" y="2482430"/>
                  </a:ln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1003220" y="2651177"/>
                  </a:lnTo>
                  <a:lnTo>
                    <a:pt x="1003220" y="2720513"/>
                  </a:lnTo>
                  <a:lnTo>
                    <a:pt x="28201" y="1081941"/>
                  </a:lnTo>
                  <a:lnTo>
                    <a:pt x="9431" y="1093110"/>
                  </a:lnTo>
                  <a:close/>
                </a:path>
              </a:pathLst>
            </a:custGeom>
            <a:gradFill flip="none" rotWithShape="1">
              <a:gsLst>
                <a:gs pos="0">
                  <a:schemeClr val="tx2">
                    <a:lumMod val="60000"/>
                    <a:lumOff val="40000"/>
                  </a:schemeClr>
                </a:gs>
                <a:gs pos="100000">
                  <a:schemeClr val="accent6">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
            <p:cNvSpPr/>
            <p:nvPr/>
          </p:nvSpPr>
          <p:spPr>
            <a:xfrm rot="10334696">
              <a:off x="3587205" y="1864840"/>
              <a:ext cx="1261375" cy="1498368"/>
            </a:xfrm>
            <a:custGeom>
              <a:avLst/>
              <a:gdLst/>
              <a:ahLst/>
              <a:cxnLst/>
              <a:rect l="l" t="t" r="r" b="b"/>
              <a:pathLst>
                <a:path w="3426913" h="4070776">
                  <a:moveTo>
                    <a:pt x="685763" y="1482431"/>
                  </a:moveTo>
                  <a:lnTo>
                    <a:pt x="953085" y="1285578"/>
                  </a:lnTo>
                  <a:lnTo>
                    <a:pt x="1220408" y="1482431"/>
                  </a:lnTo>
                  <a:lnTo>
                    <a:pt x="1118297" y="1163921"/>
                  </a:lnTo>
                  <a:lnTo>
                    <a:pt x="1385622" y="967073"/>
                  </a:lnTo>
                  <a:lnTo>
                    <a:pt x="1055192" y="967075"/>
                  </a:lnTo>
                  <a:lnTo>
                    <a:pt x="953086" y="648564"/>
                  </a:lnTo>
                  <a:lnTo>
                    <a:pt x="850979" y="967075"/>
                  </a:lnTo>
                  <a:lnTo>
                    <a:pt x="520549" y="967073"/>
                  </a:lnTo>
                  <a:lnTo>
                    <a:pt x="787874" y="1163921"/>
                  </a:lnTo>
                  <a:close/>
                  <a:moveTo>
                    <a:pt x="391025" y="1664762"/>
                  </a:moveTo>
                  <a:cubicBezTo>
                    <a:pt x="435627" y="1629311"/>
                    <a:pt x="484732" y="1600183"/>
                    <a:pt x="537670" y="1579252"/>
                  </a:cubicBezTo>
                  <a:cubicBezTo>
                    <a:pt x="435970" y="1458612"/>
                    <a:pt x="376973" y="1307730"/>
                    <a:pt x="376973" y="1144446"/>
                  </a:cubicBezTo>
                  <a:cubicBezTo>
                    <a:pt x="376973" y="737434"/>
                    <a:pt x="743538" y="407487"/>
                    <a:pt x="1195718" y="407487"/>
                  </a:cubicBezTo>
                  <a:cubicBezTo>
                    <a:pt x="1647898" y="407487"/>
                    <a:pt x="2014463" y="737435"/>
                    <a:pt x="2014463" y="1144446"/>
                  </a:cubicBezTo>
                  <a:lnTo>
                    <a:pt x="2013751" y="1152577"/>
                  </a:lnTo>
                  <a:cubicBezTo>
                    <a:pt x="2068681" y="1142630"/>
                    <a:pt x="2125092" y="1137738"/>
                    <a:pt x="2182407" y="1138915"/>
                  </a:cubicBezTo>
                  <a:cubicBezTo>
                    <a:pt x="2179441" y="642549"/>
                    <a:pt x="1738803" y="241088"/>
                    <a:pt x="1195718" y="241088"/>
                  </a:cubicBezTo>
                  <a:cubicBezTo>
                    <a:pt x="650616" y="241089"/>
                    <a:pt x="208724" y="645535"/>
                    <a:pt x="208724" y="1144446"/>
                  </a:cubicBezTo>
                  <a:cubicBezTo>
                    <a:pt x="208724" y="1338654"/>
                    <a:pt x="275683" y="1518549"/>
                    <a:pt x="391025" y="1664762"/>
                  </a:cubicBezTo>
                  <a:close/>
                  <a:moveTo>
                    <a:pt x="1572842" y="1977753"/>
                  </a:moveTo>
                  <a:cubicBezTo>
                    <a:pt x="1642818" y="1952332"/>
                    <a:pt x="1708446" y="1918952"/>
                    <a:pt x="1767707" y="1877507"/>
                  </a:cubicBezTo>
                  <a:cubicBezTo>
                    <a:pt x="1814159" y="1811773"/>
                    <a:pt x="1877426" y="1758415"/>
                    <a:pt x="1951711" y="1721490"/>
                  </a:cubicBezTo>
                  <a:cubicBezTo>
                    <a:pt x="2004180" y="1667637"/>
                    <a:pt x="2047721" y="1606492"/>
                    <a:pt x="2082673" y="1540791"/>
                  </a:cubicBezTo>
                  <a:cubicBezTo>
                    <a:pt x="1844266" y="1592346"/>
                    <a:pt x="1648699" y="1756241"/>
                    <a:pt x="1572842" y="1977753"/>
                  </a:cubicBezTo>
                  <a:close/>
                  <a:moveTo>
                    <a:pt x="1097295" y="2043254"/>
                  </a:moveTo>
                  <a:cubicBezTo>
                    <a:pt x="1129662" y="2046301"/>
                    <a:pt x="1162498" y="2047803"/>
                    <a:pt x="1195718" y="2047803"/>
                  </a:cubicBezTo>
                  <a:lnTo>
                    <a:pt x="1217651" y="2046789"/>
                  </a:lnTo>
                  <a:lnTo>
                    <a:pt x="1218317" y="2038854"/>
                  </a:lnTo>
                  <a:cubicBezTo>
                    <a:pt x="1180135" y="1970546"/>
                    <a:pt x="1126811" y="1913279"/>
                    <a:pt x="1063080" y="1870879"/>
                  </a:cubicBezTo>
                  <a:cubicBezTo>
                    <a:pt x="963316" y="1857141"/>
                    <a:pt x="869723" y="1826330"/>
                    <a:pt x="787109" y="1779561"/>
                  </a:cubicBezTo>
                  <a:cubicBezTo>
                    <a:pt x="705263" y="1773540"/>
                    <a:pt x="625761" y="1790400"/>
                    <a:pt x="554171" y="1825780"/>
                  </a:cubicBezTo>
                  <a:cubicBezTo>
                    <a:pt x="583024" y="1853728"/>
                    <a:pt x="616118" y="1876703"/>
                    <a:pt x="650923" y="1897440"/>
                  </a:cubicBezTo>
                  <a:cubicBezTo>
                    <a:pt x="705972" y="1880424"/>
                    <a:pt x="764636" y="1875258"/>
                    <a:pt x="824257" y="1883377"/>
                  </a:cubicBezTo>
                  <a:cubicBezTo>
                    <a:pt x="935239" y="1898491"/>
                    <a:pt x="1030719" y="1957081"/>
                    <a:pt x="1097295" y="2043254"/>
                  </a:cubicBezTo>
                  <a:close/>
                  <a:moveTo>
                    <a:pt x="2740368" y="2394379"/>
                  </a:moveTo>
                  <a:lnTo>
                    <a:pt x="2698096" y="2388623"/>
                  </a:lnTo>
                  <a:lnTo>
                    <a:pt x="2702382" y="2357149"/>
                  </a:lnTo>
                  <a:close/>
                  <a:moveTo>
                    <a:pt x="2645548" y="2774482"/>
                  </a:moveTo>
                  <a:lnTo>
                    <a:pt x="2667723" y="2611652"/>
                  </a:lnTo>
                  <a:cubicBezTo>
                    <a:pt x="2772879" y="2530521"/>
                    <a:pt x="2844605" y="2413624"/>
                    <a:pt x="2863126" y="2277618"/>
                  </a:cubicBezTo>
                  <a:cubicBezTo>
                    <a:pt x="2881648" y="2141613"/>
                    <a:pt x="2843794" y="2009793"/>
                    <a:pt x="2764163" y="1903497"/>
                  </a:cubicBezTo>
                  <a:lnTo>
                    <a:pt x="2786337" y="1740667"/>
                  </a:lnTo>
                  <a:cubicBezTo>
                    <a:pt x="2935503" y="1883058"/>
                    <a:pt x="3014643" y="2084526"/>
                    <a:pt x="2986067" y="2294361"/>
                  </a:cubicBezTo>
                  <a:cubicBezTo>
                    <a:pt x="2957490" y="2504196"/>
                    <a:pt x="2827358" y="2677165"/>
                    <a:pt x="2645548" y="2774482"/>
                  </a:cubicBezTo>
                  <a:close/>
                  <a:moveTo>
                    <a:pt x="592268" y="2778833"/>
                  </a:moveTo>
                  <a:lnTo>
                    <a:pt x="734349" y="2632294"/>
                  </a:lnTo>
                  <a:lnTo>
                    <a:pt x="919882" y="2720926"/>
                  </a:lnTo>
                  <a:lnTo>
                    <a:pt x="822159" y="2541730"/>
                  </a:lnTo>
                  <a:lnTo>
                    <a:pt x="885607" y="2476292"/>
                  </a:lnTo>
                  <a:cubicBezTo>
                    <a:pt x="844651" y="2463982"/>
                    <a:pt x="805032" y="2448511"/>
                    <a:pt x="766969" y="2430063"/>
                  </a:cubicBezTo>
                  <a:lnTo>
                    <a:pt x="761764" y="2430983"/>
                  </a:lnTo>
                  <a:lnTo>
                    <a:pt x="759321" y="2426502"/>
                  </a:lnTo>
                  <a:cubicBezTo>
                    <a:pt x="720544" y="2410505"/>
                    <a:pt x="683367" y="2391468"/>
                    <a:pt x="648001" y="2369586"/>
                  </a:cubicBezTo>
                  <a:lnTo>
                    <a:pt x="636628" y="2453101"/>
                  </a:lnTo>
                  <a:lnTo>
                    <a:pt x="434150" y="2488889"/>
                  </a:lnTo>
                  <a:lnTo>
                    <a:pt x="619685" y="2577518"/>
                  </a:lnTo>
                  <a:close/>
                  <a:moveTo>
                    <a:pt x="674434" y="2983527"/>
                  </a:moveTo>
                  <a:cubicBezTo>
                    <a:pt x="950127" y="3021072"/>
                    <a:pt x="1208640" y="2830585"/>
                    <a:pt x="1285924" y="2546356"/>
                  </a:cubicBezTo>
                  <a:cubicBezTo>
                    <a:pt x="1251152" y="2546748"/>
                    <a:pt x="1216740" y="2544641"/>
                    <a:pt x="1182714" y="2541248"/>
                  </a:cubicBezTo>
                  <a:cubicBezTo>
                    <a:pt x="1110405" y="2763636"/>
                    <a:pt x="905751" y="2910621"/>
                    <a:pt x="688394" y="2881020"/>
                  </a:cubicBezTo>
                  <a:cubicBezTo>
                    <a:pt x="440481" y="2847259"/>
                    <a:pt x="269923" y="2596559"/>
                    <a:pt x="307440" y="2321068"/>
                  </a:cubicBezTo>
                  <a:cubicBezTo>
                    <a:pt x="315916" y="2258834"/>
                    <a:pt x="334284" y="2200660"/>
                    <a:pt x="361735" y="2148892"/>
                  </a:cubicBezTo>
                  <a:cubicBezTo>
                    <a:pt x="335412" y="2123760"/>
                    <a:pt x="311076" y="2096742"/>
                    <a:pt x="288568" y="2068239"/>
                  </a:cubicBezTo>
                  <a:cubicBezTo>
                    <a:pt x="246544" y="2138619"/>
                    <a:pt x="218027" y="2219581"/>
                    <a:pt x="206086" y="2307265"/>
                  </a:cubicBezTo>
                  <a:cubicBezTo>
                    <a:pt x="160859" y="2639369"/>
                    <a:pt x="370545" y="2942142"/>
                    <a:pt x="674434" y="2983527"/>
                  </a:cubicBezTo>
                  <a:close/>
                  <a:moveTo>
                    <a:pt x="736007" y="3121435"/>
                  </a:moveTo>
                  <a:cubicBezTo>
                    <a:pt x="307446" y="3063072"/>
                    <a:pt x="8996" y="2656189"/>
                    <a:pt x="69401" y="2212638"/>
                  </a:cubicBezTo>
                  <a:cubicBezTo>
                    <a:pt x="84642" y="2100722"/>
                    <a:pt x="121273" y="1997165"/>
                    <a:pt x="174650" y="1905948"/>
                  </a:cubicBezTo>
                  <a:cubicBezTo>
                    <a:pt x="63184" y="1720131"/>
                    <a:pt x="0" y="1504179"/>
                    <a:pt x="0" y="1273965"/>
                  </a:cubicBezTo>
                  <a:cubicBezTo>
                    <a:pt x="0" y="570374"/>
                    <a:pt x="590183" y="0"/>
                    <a:pt x="1318211" y="0"/>
                  </a:cubicBezTo>
                  <a:cubicBezTo>
                    <a:pt x="2037673" y="0"/>
                    <a:pt x="2622516" y="557034"/>
                    <a:pt x="2635127" y="1249212"/>
                  </a:cubicBezTo>
                  <a:cubicBezTo>
                    <a:pt x="2708535" y="1284530"/>
                    <a:pt x="2775246" y="1330282"/>
                    <a:pt x="2835042" y="1383031"/>
                  </a:cubicBezTo>
                  <a:lnTo>
                    <a:pt x="2786337" y="1740667"/>
                  </a:lnTo>
                  <a:cubicBezTo>
                    <a:pt x="2731356" y="1684326"/>
                    <a:pt x="2665931" y="1636837"/>
                    <a:pt x="2592487" y="1600766"/>
                  </a:cubicBezTo>
                  <a:cubicBezTo>
                    <a:pt x="2581327" y="1642088"/>
                    <a:pt x="2567929" y="1682549"/>
                    <a:pt x="2552018" y="1721864"/>
                  </a:cubicBezTo>
                  <a:cubicBezTo>
                    <a:pt x="2639336" y="1764611"/>
                    <a:pt x="2711606" y="1828049"/>
                    <a:pt x="2764163" y="1903497"/>
                  </a:cubicBezTo>
                  <a:lnTo>
                    <a:pt x="2702382" y="2357149"/>
                  </a:lnTo>
                  <a:lnTo>
                    <a:pt x="2564840" y="2222341"/>
                  </a:lnTo>
                  <a:lnTo>
                    <a:pt x="2671500" y="1997179"/>
                  </a:lnTo>
                  <a:lnTo>
                    <a:pt x="2456360" y="2116017"/>
                  </a:lnTo>
                  <a:lnTo>
                    <a:pt x="2373852" y="2035147"/>
                  </a:lnTo>
                  <a:cubicBezTo>
                    <a:pt x="2354402" y="2062121"/>
                    <a:pt x="2333037" y="2087621"/>
                    <a:pt x="2309889" y="2111544"/>
                  </a:cubicBezTo>
                  <a:lnTo>
                    <a:pt x="2323400" y="2189461"/>
                  </a:lnTo>
                  <a:lnTo>
                    <a:pt x="2108259" y="2308296"/>
                  </a:lnTo>
                  <a:lnTo>
                    <a:pt x="2349704" y="2341176"/>
                  </a:lnTo>
                  <a:lnTo>
                    <a:pt x="2392266" y="2586661"/>
                  </a:lnTo>
                  <a:lnTo>
                    <a:pt x="2498923" y="2361497"/>
                  </a:lnTo>
                  <a:lnTo>
                    <a:pt x="2698096" y="2388623"/>
                  </a:lnTo>
                  <a:lnTo>
                    <a:pt x="2667723" y="2611652"/>
                  </a:lnTo>
                  <a:cubicBezTo>
                    <a:pt x="2543853" y="2714234"/>
                    <a:pt x="2371690" y="2765277"/>
                    <a:pt x="2190718" y="2740631"/>
                  </a:cubicBezTo>
                  <a:cubicBezTo>
                    <a:pt x="2003112" y="2715082"/>
                    <a:pt x="1846378" y="2613688"/>
                    <a:pt x="1755630" y="2474290"/>
                  </a:cubicBezTo>
                  <a:cubicBezTo>
                    <a:pt x="1715282" y="2489159"/>
                    <a:pt x="1673657" y="2501082"/>
                    <a:pt x="1631020" y="2510134"/>
                  </a:cubicBezTo>
                  <a:cubicBezTo>
                    <a:pt x="1737911" y="2694674"/>
                    <a:pt x="1935054" y="2831034"/>
                    <a:pt x="2173976" y="2863571"/>
                  </a:cubicBezTo>
                  <a:cubicBezTo>
                    <a:pt x="2345541" y="2886936"/>
                    <a:pt x="2510665" y="2852954"/>
                    <a:pt x="2645548" y="2774482"/>
                  </a:cubicBezTo>
                  <a:lnTo>
                    <a:pt x="2622908" y="2940732"/>
                  </a:lnTo>
                  <a:cubicBezTo>
                    <a:pt x="2454919" y="3022327"/>
                    <a:pt x="2260641" y="3056800"/>
                    <a:pt x="2060213" y="3029505"/>
                  </a:cubicBezTo>
                  <a:cubicBezTo>
                    <a:pt x="1838608" y="2999326"/>
                    <a:pt x="1644440" y="2898398"/>
                    <a:pt x="1501182" y="2750549"/>
                  </a:cubicBezTo>
                  <a:cubicBezTo>
                    <a:pt x="1342939" y="3009989"/>
                    <a:pt x="1047999" y="3163924"/>
                    <a:pt x="736007" y="3121435"/>
                  </a:cubicBezTo>
                  <a:close/>
                  <a:moveTo>
                    <a:pt x="2741536" y="4070776"/>
                  </a:moveTo>
                  <a:lnTo>
                    <a:pt x="2279290" y="3462781"/>
                  </a:lnTo>
                  <a:lnTo>
                    <a:pt x="2546851" y="3499218"/>
                  </a:lnTo>
                  <a:lnTo>
                    <a:pt x="2622908" y="2940732"/>
                  </a:lnTo>
                  <a:cubicBezTo>
                    <a:pt x="2901073" y="2806352"/>
                    <a:pt x="3107492" y="2543416"/>
                    <a:pt x="3151613" y="2219438"/>
                  </a:cubicBezTo>
                  <a:cubicBezTo>
                    <a:pt x="3195733" y="1895461"/>
                    <a:pt x="3067143" y="1586903"/>
                    <a:pt x="2835042" y="1383031"/>
                  </a:cubicBezTo>
                  <a:lnTo>
                    <a:pt x="2891792" y="966314"/>
                  </a:lnTo>
                  <a:lnTo>
                    <a:pt x="3426913" y="1039189"/>
                  </a:lnTo>
                  <a:lnTo>
                    <a:pt x="3081971" y="3572093"/>
                  </a:lnTo>
                  <a:lnTo>
                    <a:pt x="3349532" y="3608531"/>
                  </a:lnTo>
                  <a:close/>
                </a:path>
              </a:pathLst>
            </a:custGeom>
            <a:gradFill flip="none" rotWithShape="1">
              <a:gsLst>
                <a:gs pos="0">
                  <a:schemeClr val="accent3">
                    <a:lumMod val="60000"/>
                    <a:lumOff val="40000"/>
                  </a:schemeClr>
                </a:gs>
                <a:gs pos="100000">
                  <a:schemeClr val="accent5">
                    <a:lumMod val="60000"/>
                    <a:lumOff val="4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 Arrow 14"/>
            <p:cNvSpPr/>
            <p:nvPr/>
          </p:nvSpPr>
          <p:spPr>
            <a:xfrm rot="3000730">
              <a:off x="4637353" y="778467"/>
              <a:ext cx="2403009" cy="2630854"/>
            </a:xfrm>
            <a:custGeom>
              <a:avLst/>
              <a:gdLst/>
              <a:ahLst/>
              <a:cxnLst/>
              <a:rect l="l" t="t" r="r" b="b"/>
              <a:pathLst>
                <a:path w="2403009" h="2630854">
                  <a:moveTo>
                    <a:pt x="1723300" y="2313569"/>
                  </a:moveTo>
                  <a:lnTo>
                    <a:pt x="1723300" y="2451252"/>
                  </a:lnTo>
                  <a:lnTo>
                    <a:pt x="1712813" y="2494762"/>
                  </a:lnTo>
                  <a:cubicBezTo>
                    <a:pt x="1702447" y="2491733"/>
                    <a:pt x="1691899" y="2489574"/>
                    <a:pt x="1681220" y="2488158"/>
                  </a:cubicBezTo>
                  <a:close/>
                  <a:moveTo>
                    <a:pt x="1787822" y="2183552"/>
                  </a:moveTo>
                  <a:lnTo>
                    <a:pt x="1787822" y="2430015"/>
                  </a:lnTo>
                  <a:lnTo>
                    <a:pt x="1768786" y="2508995"/>
                  </a:lnTo>
                  <a:lnTo>
                    <a:pt x="1723300" y="2497428"/>
                  </a:lnTo>
                  <a:lnTo>
                    <a:pt x="1723300" y="2451252"/>
                  </a:lnTo>
                  <a:close/>
                  <a:moveTo>
                    <a:pt x="2240186" y="1390287"/>
                  </a:moveTo>
                  <a:lnTo>
                    <a:pt x="2256251" y="1477291"/>
                  </a:lnTo>
                  <a:lnTo>
                    <a:pt x="2236931" y="1472635"/>
                  </a:lnTo>
                  <a:lnTo>
                    <a:pt x="1968687" y="2585579"/>
                  </a:lnTo>
                  <a:lnTo>
                    <a:pt x="1938933" y="2571344"/>
                  </a:lnTo>
                  <a:lnTo>
                    <a:pt x="2205568" y="1465075"/>
                  </a:lnTo>
                  <a:lnTo>
                    <a:pt x="2186248" y="1460419"/>
                  </a:lnTo>
                  <a:close/>
                  <a:moveTo>
                    <a:pt x="2386943" y="1165535"/>
                  </a:moveTo>
                  <a:lnTo>
                    <a:pt x="2403009" y="1252539"/>
                  </a:lnTo>
                  <a:lnTo>
                    <a:pt x="2383688" y="1247883"/>
                  </a:lnTo>
                  <a:lnTo>
                    <a:pt x="2050362" y="2630854"/>
                  </a:lnTo>
                  <a:lnTo>
                    <a:pt x="2021421" y="2613249"/>
                  </a:lnTo>
                  <a:lnTo>
                    <a:pt x="2352325" y="1240324"/>
                  </a:lnTo>
                  <a:lnTo>
                    <a:pt x="2333005" y="1235667"/>
                  </a:lnTo>
                  <a:close/>
                  <a:moveTo>
                    <a:pt x="1247762" y="2481783"/>
                  </a:moveTo>
                  <a:lnTo>
                    <a:pt x="1252905" y="2490426"/>
                  </a:lnTo>
                  <a:lnTo>
                    <a:pt x="1247762" y="2491635"/>
                  </a:lnTo>
                  <a:close/>
                  <a:moveTo>
                    <a:pt x="2168028" y="1305523"/>
                  </a:moveTo>
                  <a:lnTo>
                    <a:pt x="2184093" y="1392528"/>
                  </a:lnTo>
                  <a:lnTo>
                    <a:pt x="2164773" y="1387871"/>
                  </a:lnTo>
                  <a:lnTo>
                    <a:pt x="1885224" y="2547723"/>
                  </a:lnTo>
                  <a:lnTo>
                    <a:pt x="1854700" y="2536683"/>
                  </a:lnTo>
                  <a:lnTo>
                    <a:pt x="2133410" y="1380312"/>
                  </a:lnTo>
                  <a:lnTo>
                    <a:pt x="2114090" y="1375655"/>
                  </a:lnTo>
                  <a:close/>
                  <a:moveTo>
                    <a:pt x="1183240" y="2442687"/>
                  </a:moveTo>
                  <a:lnTo>
                    <a:pt x="1216708" y="2498932"/>
                  </a:lnTo>
                  <a:lnTo>
                    <a:pt x="1183240" y="2506796"/>
                  </a:lnTo>
                  <a:close/>
                  <a:moveTo>
                    <a:pt x="1247762" y="2288330"/>
                  </a:moveTo>
                  <a:lnTo>
                    <a:pt x="1358541" y="2474499"/>
                  </a:lnTo>
                  <a:lnTo>
                    <a:pt x="1320372" y="2479691"/>
                  </a:lnTo>
                  <a:lnTo>
                    <a:pt x="1247762" y="2357666"/>
                  </a:lnTo>
                  <a:close/>
                  <a:moveTo>
                    <a:pt x="2090840" y="1241632"/>
                  </a:moveTo>
                  <a:lnTo>
                    <a:pt x="2106905" y="1328636"/>
                  </a:lnTo>
                  <a:lnTo>
                    <a:pt x="2087585" y="1323980"/>
                  </a:lnTo>
                  <a:lnTo>
                    <a:pt x="1800055" y="2516945"/>
                  </a:lnTo>
                  <a:lnTo>
                    <a:pt x="1787822" y="2513835"/>
                  </a:lnTo>
                  <a:lnTo>
                    <a:pt x="1787822" y="2430015"/>
                  </a:lnTo>
                  <a:lnTo>
                    <a:pt x="2056222" y="1316420"/>
                  </a:lnTo>
                  <a:lnTo>
                    <a:pt x="2036902" y="1311764"/>
                  </a:lnTo>
                  <a:close/>
                  <a:moveTo>
                    <a:pt x="1003220" y="2527060"/>
                  </a:moveTo>
                  <a:lnTo>
                    <a:pt x="1024527" y="2562867"/>
                  </a:lnTo>
                  <a:lnTo>
                    <a:pt x="1003220" y="2572484"/>
                  </a:lnTo>
                  <a:close/>
                  <a:moveTo>
                    <a:pt x="1183240" y="2249234"/>
                  </a:moveTo>
                  <a:lnTo>
                    <a:pt x="1247762" y="2357666"/>
                  </a:lnTo>
                  <a:lnTo>
                    <a:pt x="1247762" y="2481783"/>
                  </a:lnTo>
                  <a:lnTo>
                    <a:pt x="1183240" y="2373350"/>
                  </a:lnTo>
                  <a:close/>
                  <a:moveTo>
                    <a:pt x="1987989" y="1284215"/>
                  </a:moveTo>
                  <a:lnTo>
                    <a:pt x="2004054" y="1371219"/>
                  </a:lnTo>
                  <a:lnTo>
                    <a:pt x="1984734" y="1366562"/>
                  </a:lnTo>
                  <a:lnTo>
                    <a:pt x="1787822" y="2183552"/>
                  </a:lnTo>
                  <a:lnTo>
                    <a:pt x="1787822" y="2045868"/>
                  </a:lnTo>
                  <a:lnTo>
                    <a:pt x="1953371" y="1359003"/>
                  </a:lnTo>
                  <a:lnTo>
                    <a:pt x="1934051" y="1354347"/>
                  </a:lnTo>
                  <a:close/>
                  <a:moveTo>
                    <a:pt x="1067742" y="2372702"/>
                  </a:moveTo>
                  <a:lnTo>
                    <a:pt x="1152547" y="2515222"/>
                  </a:lnTo>
                  <a:lnTo>
                    <a:pt x="1118217" y="2526865"/>
                  </a:lnTo>
                  <a:lnTo>
                    <a:pt x="1067742" y="2442039"/>
                  </a:lnTo>
                  <a:close/>
                  <a:moveTo>
                    <a:pt x="1003220" y="2333606"/>
                  </a:moveTo>
                  <a:lnTo>
                    <a:pt x="1067742" y="2442039"/>
                  </a:lnTo>
                  <a:lnTo>
                    <a:pt x="1067742" y="2543982"/>
                  </a:lnTo>
                  <a:cubicBezTo>
                    <a:pt x="1064076" y="2545119"/>
                    <a:pt x="1060511" y="2546523"/>
                    <a:pt x="1057051" y="2548189"/>
                  </a:cubicBezTo>
                  <a:lnTo>
                    <a:pt x="1003220" y="2457723"/>
                  </a:lnTo>
                  <a:close/>
                  <a:moveTo>
                    <a:pt x="1067742" y="2179249"/>
                  </a:moveTo>
                  <a:lnTo>
                    <a:pt x="1183240" y="2373350"/>
                  </a:lnTo>
                  <a:lnTo>
                    <a:pt x="1183240" y="2442687"/>
                  </a:lnTo>
                  <a:lnTo>
                    <a:pt x="1067742" y="2248586"/>
                  </a:lnTo>
                  <a:close/>
                  <a:moveTo>
                    <a:pt x="1003220" y="2140153"/>
                  </a:moveTo>
                  <a:lnTo>
                    <a:pt x="1067742" y="2248586"/>
                  </a:lnTo>
                  <a:lnTo>
                    <a:pt x="1067742" y="2372702"/>
                  </a:lnTo>
                  <a:lnTo>
                    <a:pt x="1003220" y="2264270"/>
                  </a:lnTo>
                  <a:close/>
                  <a:moveTo>
                    <a:pt x="1067742" y="1985796"/>
                  </a:moveTo>
                  <a:lnTo>
                    <a:pt x="1183240" y="2179897"/>
                  </a:lnTo>
                  <a:lnTo>
                    <a:pt x="1183240" y="2249234"/>
                  </a:lnTo>
                  <a:lnTo>
                    <a:pt x="1067742" y="2055133"/>
                  </a:lnTo>
                  <a:close/>
                  <a:moveTo>
                    <a:pt x="1003220" y="1946700"/>
                  </a:moveTo>
                  <a:lnTo>
                    <a:pt x="1067742" y="2055133"/>
                  </a:lnTo>
                  <a:lnTo>
                    <a:pt x="1067742" y="2179249"/>
                  </a:lnTo>
                  <a:lnTo>
                    <a:pt x="1003220" y="2070817"/>
                  </a:lnTo>
                  <a:close/>
                  <a:moveTo>
                    <a:pt x="1575541" y="365271"/>
                  </a:moveTo>
                  <a:lnTo>
                    <a:pt x="1647549" y="482007"/>
                  </a:lnTo>
                  <a:lnTo>
                    <a:pt x="1607802" y="482008"/>
                  </a:lnTo>
                  <a:lnTo>
                    <a:pt x="1607802" y="2476912"/>
                  </a:lnTo>
                  <a:cubicBezTo>
                    <a:pt x="1586422" y="2473552"/>
                    <a:pt x="1564901" y="2471571"/>
                    <a:pt x="1543280" y="2471469"/>
                  </a:cubicBezTo>
                  <a:lnTo>
                    <a:pt x="1543280" y="482008"/>
                  </a:lnTo>
                  <a:lnTo>
                    <a:pt x="1503533" y="482008"/>
                  </a:lnTo>
                  <a:close/>
                  <a:moveTo>
                    <a:pt x="1755561" y="0"/>
                  </a:moveTo>
                  <a:lnTo>
                    <a:pt x="1827569" y="116736"/>
                  </a:lnTo>
                  <a:lnTo>
                    <a:pt x="1787822" y="116736"/>
                  </a:lnTo>
                  <a:lnTo>
                    <a:pt x="1787822" y="2045868"/>
                  </a:lnTo>
                  <a:lnTo>
                    <a:pt x="1723300" y="2313569"/>
                  </a:lnTo>
                  <a:lnTo>
                    <a:pt x="1723300" y="116736"/>
                  </a:lnTo>
                  <a:lnTo>
                    <a:pt x="1683553" y="116736"/>
                  </a:lnTo>
                  <a:close/>
                  <a:moveTo>
                    <a:pt x="1395521" y="270666"/>
                  </a:moveTo>
                  <a:lnTo>
                    <a:pt x="1467529" y="387402"/>
                  </a:lnTo>
                  <a:lnTo>
                    <a:pt x="1427782" y="387402"/>
                  </a:lnTo>
                  <a:lnTo>
                    <a:pt x="1427782" y="2470182"/>
                  </a:lnTo>
                  <a:cubicBezTo>
                    <a:pt x="1406184" y="2469772"/>
                    <a:pt x="1384668" y="2471260"/>
                    <a:pt x="1363260" y="2473857"/>
                  </a:cubicBezTo>
                  <a:lnTo>
                    <a:pt x="1363260" y="387402"/>
                  </a:lnTo>
                  <a:lnTo>
                    <a:pt x="1323513" y="387402"/>
                  </a:lnTo>
                  <a:close/>
                  <a:moveTo>
                    <a:pt x="1215501" y="207073"/>
                  </a:moveTo>
                  <a:lnTo>
                    <a:pt x="1287509" y="323808"/>
                  </a:lnTo>
                  <a:lnTo>
                    <a:pt x="1247762" y="323808"/>
                  </a:lnTo>
                  <a:lnTo>
                    <a:pt x="1247762" y="2288330"/>
                  </a:lnTo>
                  <a:lnTo>
                    <a:pt x="1183240" y="2179897"/>
                  </a:lnTo>
                  <a:lnTo>
                    <a:pt x="1183240" y="323809"/>
                  </a:lnTo>
                  <a:lnTo>
                    <a:pt x="1143493" y="323809"/>
                  </a:lnTo>
                  <a:close/>
                  <a:moveTo>
                    <a:pt x="1035481" y="301678"/>
                  </a:moveTo>
                  <a:lnTo>
                    <a:pt x="1107489" y="418414"/>
                  </a:lnTo>
                  <a:lnTo>
                    <a:pt x="1067742" y="418414"/>
                  </a:lnTo>
                  <a:lnTo>
                    <a:pt x="1067742" y="1985796"/>
                  </a:lnTo>
                  <a:lnTo>
                    <a:pt x="1003220" y="1877363"/>
                  </a:lnTo>
                  <a:lnTo>
                    <a:pt x="1003220" y="418414"/>
                  </a:lnTo>
                  <a:lnTo>
                    <a:pt x="963473" y="418414"/>
                  </a:lnTo>
                  <a:close/>
                  <a:moveTo>
                    <a:pt x="452299" y="986178"/>
                  </a:moveTo>
                  <a:lnTo>
                    <a:pt x="529740" y="1038941"/>
                  </a:lnTo>
                  <a:lnTo>
                    <a:pt x="510970" y="1050110"/>
                  </a:lnTo>
                  <a:lnTo>
                    <a:pt x="1003220" y="1877363"/>
                  </a:lnTo>
                  <a:lnTo>
                    <a:pt x="1003220" y="1946700"/>
                  </a:lnTo>
                  <a:lnTo>
                    <a:pt x="480500" y="1068240"/>
                  </a:lnTo>
                  <a:lnTo>
                    <a:pt x="461730" y="1079409"/>
                  </a:lnTo>
                  <a:close/>
                  <a:moveTo>
                    <a:pt x="220925" y="1177701"/>
                  </a:moveTo>
                  <a:lnTo>
                    <a:pt x="298366" y="1230464"/>
                  </a:lnTo>
                  <a:lnTo>
                    <a:pt x="279596" y="1241632"/>
                  </a:lnTo>
                  <a:lnTo>
                    <a:pt x="1003220" y="2457723"/>
                  </a:lnTo>
                  <a:lnTo>
                    <a:pt x="1003220" y="2527060"/>
                  </a:lnTo>
                  <a:lnTo>
                    <a:pt x="249126" y="1259763"/>
                  </a:lnTo>
                  <a:lnTo>
                    <a:pt x="230356" y="1270932"/>
                  </a:lnTo>
                  <a:close/>
                  <a:moveTo>
                    <a:pt x="270736" y="1067958"/>
                  </a:moveTo>
                  <a:lnTo>
                    <a:pt x="348176" y="1120720"/>
                  </a:lnTo>
                  <a:lnTo>
                    <a:pt x="329406" y="1131889"/>
                  </a:lnTo>
                  <a:lnTo>
                    <a:pt x="1003220" y="2264270"/>
                  </a:lnTo>
                  <a:lnTo>
                    <a:pt x="1003220" y="2333606"/>
                  </a:lnTo>
                  <a:lnTo>
                    <a:pt x="298937" y="1150020"/>
                  </a:lnTo>
                  <a:lnTo>
                    <a:pt x="280167" y="1161189"/>
                  </a:lnTo>
                  <a:close/>
                  <a:moveTo>
                    <a:pt x="332085" y="977606"/>
                  </a:moveTo>
                  <a:lnTo>
                    <a:pt x="409526" y="1030369"/>
                  </a:lnTo>
                  <a:lnTo>
                    <a:pt x="390756" y="1041537"/>
                  </a:lnTo>
                  <a:lnTo>
                    <a:pt x="1003220" y="2070817"/>
                  </a:lnTo>
                  <a:lnTo>
                    <a:pt x="1003220" y="2140153"/>
                  </a:lnTo>
                  <a:lnTo>
                    <a:pt x="360286" y="1059668"/>
                  </a:lnTo>
                  <a:lnTo>
                    <a:pt x="341516" y="1070837"/>
                  </a:lnTo>
                  <a:close/>
                  <a:moveTo>
                    <a:pt x="0" y="999879"/>
                  </a:moveTo>
                  <a:lnTo>
                    <a:pt x="77441" y="1052641"/>
                  </a:lnTo>
                  <a:lnTo>
                    <a:pt x="58671" y="1063810"/>
                  </a:lnTo>
                  <a:lnTo>
                    <a:pt x="966308" y="2589143"/>
                  </a:lnTo>
                  <a:cubicBezTo>
                    <a:pt x="955714" y="2594362"/>
                    <a:pt x="945258" y="2599885"/>
                    <a:pt x="935418" y="2606568"/>
                  </a:cubicBezTo>
                  <a:lnTo>
                    <a:pt x="28201" y="1081941"/>
                  </a:lnTo>
                  <a:lnTo>
                    <a:pt x="9431" y="1093110"/>
                  </a:lnTo>
                  <a:close/>
                </a:path>
              </a:pathLst>
            </a:custGeom>
            <a:gradFill>
              <a:gsLst>
                <a:gs pos="0">
                  <a:schemeClr val="tx2">
                    <a:lumMod val="60000"/>
                    <a:lumOff val="40000"/>
                  </a:schemeClr>
                </a:gs>
                <a:gs pos="100000">
                  <a:srgbClr val="92D05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
            <p:cNvSpPr/>
            <p:nvPr/>
          </p:nvSpPr>
          <p:spPr>
            <a:xfrm rot="10334696">
              <a:off x="2328202" y="1494878"/>
              <a:ext cx="3405111" cy="4066326"/>
            </a:xfrm>
            <a:custGeom>
              <a:avLst/>
              <a:gdLst/>
              <a:ahLst/>
              <a:cxnLst/>
              <a:rect l="l" t="t" r="r" b="b"/>
              <a:pathLst>
                <a:path w="3405111" h="4066326">
                  <a:moveTo>
                    <a:pt x="1873909" y="114235"/>
                  </a:moveTo>
                  <a:lnTo>
                    <a:pt x="1120130" y="11583"/>
                  </a:lnTo>
                  <a:cubicBezTo>
                    <a:pt x="1156058" y="4611"/>
                    <a:pt x="1192717" y="749"/>
                    <a:pt x="1229901" y="0"/>
                  </a:cubicBezTo>
                  <a:lnTo>
                    <a:pt x="1774777" y="74203"/>
                  </a:lnTo>
                  <a:close/>
                  <a:moveTo>
                    <a:pt x="2049588" y="210833"/>
                  </a:moveTo>
                  <a:lnTo>
                    <a:pt x="915596" y="56401"/>
                  </a:lnTo>
                  <a:lnTo>
                    <a:pt x="982893" y="39034"/>
                  </a:lnTo>
                  <a:lnTo>
                    <a:pt x="1994248" y="176764"/>
                  </a:lnTo>
                  <a:close/>
                  <a:moveTo>
                    <a:pt x="2158501" y="288671"/>
                  </a:moveTo>
                  <a:lnTo>
                    <a:pt x="790654" y="102392"/>
                  </a:lnTo>
                  <a:lnTo>
                    <a:pt x="824049" y="90075"/>
                  </a:lnTo>
                  <a:lnTo>
                    <a:pt x="2130463" y="267987"/>
                  </a:lnTo>
                  <a:cubicBezTo>
                    <a:pt x="2140313" y="274236"/>
                    <a:pt x="2149458" y="281396"/>
                    <a:pt x="2158501" y="288671"/>
                  </a:cubicBezTo>
                  <a:close/>
                  <a:moveTo>
                    <a:pt x="1266834" y="239913"/>
                  </a:moveTo>
                  <a:lnTo>
                    <a:pt x="673243" y="159075"/>
                  </a:lnTo>
                  <a:cubicBezTo>
                    <a:pt x="686280" y="151106"/>
                    <a:pt x="699833" y="144037"/>
                    <a:pt x="713974" y="138091"/>
                  </a:cubicBezTo>
                  <a:lnTo>
                    <a:pt x="2221896" y="343445"/>
                  </a:lnTo>
                  <a:cubicBezTo>
                    <a:pt x="2233752" y="352948"/>
                    <a:pt x="2244768" y="363355"/>
                    <a:pt x="2255057" y="374493"/>
                  </a:cubicBezTo>
                  <a:lnTo>
                    <a:pt x="1417954" y="260493"/>
                  </a:lnTo>
                  <a:cubicBezTo>
                    <a:pt x="1369017" y="249315"/>
                    <a:pt x="1318505" y="242317"/>
                    <a:pt x="1266834" y="239913"/>
                  </a:cubicBezTo>
                  <a:close/>
                  <a:moveTo>
                    <a:pt x="896425" y="279192"/>
                  </a:moveTo>
                  <a:lnTo>
                    <a:pt x="554247" y="232592"/>
                  </a:lnTo>
                  <a:cubicBezTo>
                    <a:pt x="571674" y="219174"/>
                    <a:pt x="590098" y="207138"/>
                    <a:pt x="609451" y="196529"/>
                  </a:cubicBezTo>
                  <a:lnTo>
                    <a:pt x="1017507" y="252100"/>
                  </a:lnTo>
                  <a:cubicBezTo>
                    <a:pt x="976084" y="258245"/>
                    <a:pt x="935684" y="267495"/>
                    <a:pt x="896425" y="279192"/>
                  </a:cubicBezTo>
                  <a:close/>
                  <a:moveTo>
                    <a:pt x="1753955" y="395974"/>
                  </a:moveTo>
                  <a:cubicBezTo>
                    <a:pt x="1720882" y="374092"/>
                    <a:pt x="1685834" y="354816"/>
                    <a:pt x="1649190" y="338125"/>
                  </a:cubicBezTo>
                  <a:lnTo>
                    <a:pt x="2305892" y="427557"/>
                  </a:lnTo>
                  <a:cubicBezTo>
                    <a:pt x="2321372" y="442928"/>
                    <a:pt x="2335645" y="459384"/>
                    <a:pt x="2348561" y="476949"/>
                  </a:cubicBezTo>
                  <a:close/>
                  <a:moveTo>
                    <a:pt x="571500" y="445577"/>
                  </a:moveTo>
                  <a:lnTo>
                    <a:pt x="343043" y="414464"/>
                  </a:lnTo>
                  <a:lnTo>
                    <a:pt x="351102" y="405895"/>
                  </a:lnTo>
                  <a:lnTo>
                    <a:pt x="582345" y="437387"/>
                  </a:lnTo>
                  <a:close/>
                  <a:moveTo>
                    <a:pt x="1757437" y="607082"/>
                  </a:moveTo>
                  <a:lnTo>
                    <a:pt x="835036" y="481466"/>
                  </a:lnTo>
                  <a:lnTo>
                    <a:pt x="850508" y="473907"/>
                  </a:lnTo>
                  <a:lnTo>
                    <a:pt x="1743121" y="595466"/>
                  </a:lnTo>
                  <a:close/>
                  <a:moveTo>
                    <a:pt x="2499812" y="708182"/>
                  </a:moveTo>
                  <a:lnTo>
                    <a:pt x="2019073" y="642713"/>
                  </a:lnTo>
                  <a:cubicBezTo>
                    <a:pt x="2017025" y="638936"/>
                    <a:pt x="2014496" y="635496"/>
                    <a:pt x="2011940" y="632075"/>
                  </a:cubicBezTo>
                  <a:lnTo>
                    <a:pt x="2494464" y="697787"/>
                  </a:lnTo>
                  <a:close/>
                  <a:moveTo>
                    <a:pt x="477038" y="522435"/>
                  </a:moveTo>
                  <a:lnTo>
                    <a:pt x="273500" y="494716"/>
                  </a:lnTo>
                  <a:lnTo>
                    <a:pt x="292201" y="470547"/>
                  </a:lnTo>
                  <a:lnTo>
                    <a:pt x="500813" y="498956"/>
                  </a:lnTo>
                  <a:close/>
                  <a:moveTo>
                    <a:pt x="1858324" y="710544"/>
                  </a:moveTo>
                  <a:lnTo>
                    <a:pt x="704873" y="553462"/>
                  </a:lnTo>
                  <a:lnTo>
                    <a:pt x="735273" y="530886"/>
                  </a:lnTo>
                  <a:lnTo>
                    <a:pt x="1830742" y="680071"/>
                  </a:lnTo>
                  <a:close/>
                  <a:moveTo>
                    <a:pt x="2543487" y="803852"/>
                  </a:moveTo>
                  <a:lnTo>
                    <a:pt x="2079942" y="740725"/>
                  </a:lnTo>
                  <a:lnTo>
                    <a:pt x="2064632" y="711924"/>
                  </a:lnTo>
                  <a:lnTo>
                    <a:pt x="2532342" y="775618"/>
                  </a:lnTo>
                  <a:close/>
                  <a:moveTo>
                    <a:pt x="416546" y="586869"/>
                  </a:moveTo>
                  <a:lnTo>
                    <a:pt x="223670" y="560603"/>
                  </a:lnTo>
                  <a:cubicBezTo>
                    <a:pt x="225260" y="557415"/>
                    <a:pt x="227318" y="554559"/>
                    <a:pt x="229396" y="551716"/>
                  </a:cubicBezTo>
                  <a:lnTo>
                    <a:pt x="423652" y="578171"/>
                  </a:lnTo>
                  <a:close/>
                  <a:moveTo>
                    <a:pt x="948226" y="659276"/>
                  </a:moveTo>
                  <a:lnTo>
                    <a:pt x="624495" y="615189"/>
                  </a:lnTo>
                  <a:cubicBezTo>
                    <a:pt x="626741" y="611565"/>
                    <a:pt x="629934" y="609106"/>
                    <a:pt x="633181" y="606705"/>
                  </a:cubicBezTo>
                  <a:lnTo>
                    <a:pt x="951195" y="650014"/>
                  </a:lnTo>
                  <a:close/>
                  <a:moveTo>
                    <a:pt x="1912398" y="790581"/>
                  </a:moveTo>
                  <a:lnTo>
                    <a:pt x="958390" y="660660"/>
                  </a:lnTo>
                  <a:lnTo>
                    <a:pt x="955150" y="650552"/>
                  </a:lnTo>
                  <a:lnTo>
                    <a:pt x="1906048" y="780050"/>
                  </a:lnTo>
                  <a:close/>
                  <a:moveTo>
                    <a:pt x="2572653" y="880497"/>
                  </a:moveTo>
                  <a:lnTo>
                    <a:pt x="2116998" y="818444"/>
                  </a:lnTo>
                  <a:lnTo>
                    <a:pt x="2112853" y="808213"/>
                  </a:lnTo>
                  <a:lnTo>
                    <a:pt x="2569773" y="870438"/>
                  </a:lnTo>
                  <a:close/>
                  <a:moveTo>
                    <a:pt x="277664" y="812506"/>
                  </a:moveTo>
                  <a:lnTo>
                    <a:pt x="99155" y="788196"/>
                  </a:lnTo>
                  <a:lnTo>
                    <a:pt x="117660" y="747134"/>
                  </a:lnTo>
                  <a:lnTo>
                    <a:pt x="296422" y="771479"/>
                  </a:lnTo>
                  <a:close/>
                  <a:moveTo>
                    <a:pt x="873108" y="893596"/>
                  </a:moveTo>
                  <a:lnTo>
                    <a:pt x="453185" y="836409"/>
                  </a:lnTo>
                  <a:lnTo>
                    <a:pt x="476326" y="795979"/>
                  </a:lnTo>
                  <a:lnTo>
                    <a:pt x="886495" y="851837"/>
                  </a:lnTo>
                  <a:close/>
                  <a:moveTo>
                    <a:pt x="2007297" y="1048054"/>
                  </a:moveTo>
                  <a:lnTo>
                    <a:pt x="1384742" y="963272"/>
                  </a:lnTo>
                  <a:lnTo>
                    <a:pt x="1385622" y="962623"/>
                  </a:lnTo>
                  <a:lnTo>
                    <a:pt x="1379979" y="962623"/>
                  </a:lnTo>
                  <a:lnTo>
                    <a:pt x="1040365" y="916373"/>
                  </a:lnTo>
                  <a:lnTo>
                    <a:pt x="1025756" y="870802"/>
                  </a:lnTo>
                  <a:lnTo>
                    <a:pt x="1998849" y="1003322"/>
                  </a:lnTo>
                  <a:close/>
                  <a:moveTo>
                    <a:pt x="2626816" y="1132423"/>
                  </a:moveTo>
                  <a:lnTo>
                    <a:pt x="2176598" y="1071110"/>
                  </a:lnTo>
                  <a:lnTo>
                    <a:pt x="2172552" y="1026978"/>
                  </a:lnTo>
                  <a:lnTo>
                    <a:pt x="2620507" y="1087982"/>
                  </a:lnTo>
                  <a:close/>
                  <a:moveTo>
                    <a:pt x="3399284" y="1237621"/>
                  </a:moveTo>
                  <a:lnTo>
                    <a:pt x="2864163" y="1164746"/>
                  </a:lnTo>
                  <a:lnTo>
                    <a:pt x="2869990" y="1121958"/>
                  </a:lnTo>
                  <a:lnTo>
                    <a:pt x="3405111" y="1194833"/>
                  </a:lnTo>
                  <a:close/>
                  <a:moveTo>
                    <a:pt x="251632" y="881633"/>
                  </a:moveTo>
                  <a:lnTo>
                    <a:pt x="72263" y="857206"/>
                  </a:lnTo>
                  <a:lnTo>
                    <a:pt x="80738" y="831829"/>
                  </a:lnTo>
                  <a:lnTo>
                    <a:pt x="259387" y="856158"/>
                  </a:lnTo>
                  <a:close/>
                  <a:moveTo>
                    <a:pt x="846355" y="962625"/>
                  </a:moveTo>
                  <a:lnTo>
                    <a:pt x="422260" y="904870"/>
                  </a:lnTo>
                  <a:lnTo>
                    <a:pt x="431142" y="879548"/>
                  </a:lnTo>
                  <a:lnTo>
                    <a:pt x="858935" y="937807"/>
                  </a:lnTo>
                  <a:lnTo>
                    <a:pt x="850979" y="962625"/>
                  </a:lnTo>
                  <a:close/>
                  <a:moveTo>
                    <a:pt x="2013347" y="1121551"/>
                  </a:moveTo>
                  <a:lnTo>
                    <a:pt x="1301454" y="1024602"/>
                  </a:lnTo>
                  <a:lnTo>
                    <a:pt x="1331861" y="1002212"/>
                  </a:lnTo>
                  <a:lnTo>
                    <a:pt x="2011727" y="1094799"/>
                  </a:lnTo>
                  <a:close/>
                  <a:moveTo>
                    <a:pt x="2632943" y="1205930"/>
                  </a:moveTo>
                  <a:lnTo>
                    <a:pt x="2122016" y="1136350"/>
                  </a:lnTo>
                  <a:cubicBezTo>
                    <a:pt x="2141985" y="1134392"/>
                    <a:pt x="2162140" y="1134049"/>
                    <a:pt x="2182407" y="1134465"/>
                  </a:cubicBezTo>
                  <a:lnTo>
                    <a:pt x="2180882" y="1117835"/>
                  </a:lnTo>
                  <a:lnTo>
                    <a:pt x="2631439" y="1179193"/>
                  </a:lnTo>
                  <a:close/>
                  <a:moveTo>
                    <a:pt x="3389567" y="1308970"/>
                  </a:moveTo>
                  <a:lnTo>
                    <a:pt x="2854446" y="1236095"/>
                  </a:lnTo>
                  <a:lnTo>
                    <a:pt x="2857994" y="1210047"/>
                  </a:lnTo>
                  <a:lnTo>
                    <a:pt x="3393115" y="1282922"/>
                  </a:lnTo>
                  <a:close/>
                  <a:moveTo>
                    <a:pt x="3381143" y="1370829"/>
                  </a:moveTo>
                  <a:lnTo>
                    <a:pt x="2846022" y="1297954"/>
                  </a:lnTo>
                  <a:lnTo>
                    <a:pt x="2848277" y="1281396"/>
                  </a:lnTo>
                  <a:lnTo>
                    <a:pt x="3383398" y="1354271"/>
                  </a:lnTo>
                  <a:close/>
                  <a:moveTo>
                    <a:pt x="233217" y="942132"/>
                  </a:moveTo>
                  <a:lnTo>
                    <a:pt x="52136" y="917471"/>
                  </a:lnTo>
                  <a:lnTo>
                    <a:pt x="57524" y="901340"/>
                  </a:lnTo>
                  <a:lnTo>
                    <a:pt x="238147" y="925938"/>
                  </a:lnTo>
                  <a:cubicBezTo>
                    <a:pt x="235839" y="931160"/>
                    <a:pt x="234498" y="936636"/>
                    <a:pt x="233217" y="942132"/>
                  </a:cubicBezTo>
                  <a:close/>
                  <a:moveTo>
                    <a:pt x="551604" y="985491"/>
                  </a:moveTo>
                  <a:lnTo>
                    <a:pt x="401168" y="965004"/>
                  </a:lnTo>
                  <a:lnTo>
                    <a:pt x="406814" y="948908"/>
                  </a:lnTo>
                  <a:lnTo>
                    <a:pt x="523504" y="964799"/>
                  </a:lnTo>
                  <a:close/>
                  <a:moveTo>
                    <a:pt x="1229244" y="1077775"/>
                  </a:moveTo>
                  <a:lnTo>
                    <a:pt x="1248573" y="1063542"/>
                  </a:lnTo>
                  <a:lnTo>
                    <a:pt x="2652475" y="1254731"/>
                  </a:lnTo>
                  <a:lnTo>
                    <a:pt x="2690940" y="1276834"/>
                  </a:lnTo>
                  <a:close/>
                  <a:moveTo>
                    <a:pt x="672689" y="1074653"/>
                  </a:moveTo>
                  <a:lnTo>
                    <a:pt x="386121" y="1035627"/>
                  </a:lnTo>
                  <a:lnTo>
                    <a:pt x="390518" y="1009694"/>
                  </a:lnTo>
                  <a:lnTo>
                    <a:pt x="628483" y="1042102"/>
                  </a:lnTo>
                  <a:close/>
                  <a:moveTo>
                    <a:pt x="33477" y="987603"/>
                  </a:moveTo>
                  <a:lnTo>
                    <a:pt x="40288" y="961999"/>
                  </a:lnTo>
                  <a:lnTo>
                    <a:pt x="223929" y="987008"/>
                  </a:lnTo>
                  <a:lnTo>
                    <a:pt x="219603" y="1012950"/>
                  </a:lnTo>
                  <a:close/>
                  <a:moveTo>
                    <a:pt x="2820233" y="1367115"/>
                  </a:moveTo>
                  <a:lnTo>
                    <a:pt x="1145955" y="1139105"/>
                  </a:lnTo>
                  <a:lnTo>
                    <a:pt x="1176363" y="1116714"/>
                  </a:lnTo>
                  <a:lnTo>
                    <a:pt x="2778656" y="1334921"/>
                  </a:lnTo>
                  <a:close/>
                  <a:moveTo>
                    <a:pt x="3371426" y="1442179"/>
                  </a:moveTo>
                  <a:lnTo>
                    <a:pt x="2836306" y="1369304"/>
                  </a:lnTo>
                  <a:lnTo>
                    <a:pt x="2839853" y="1343255"/>
                  </a:lnTo>
                  <a:lnTo>
                    <a:pt x="3374974" y="1416130"/>
                  </a:lnTo>
                  <a:close/>
                  <a:moveTo>
                    <a:pt x="786786" y="1162864"/>
                  </a:moveTo>
                  <a:lnTo>
                    <a:pt x="378807" y="1107304"/>
                  </a:lnTo>
                  <a:lnTo>
                    <a:pt x="380284" y="1080974"/>
                  </a:lnTo>
                  <a:lnTo>
                    <a:pt x="749569" y="1131264"/>
                  </a:lnTo>
                  <a:lnTo>
                    <a:pt x="787874" y="1159471"/>
                  </a:lnTo>
                  <a:close/>
                  <a:moveTo>
                    <a:pt x="19578" y="1058383"/>
                  </a:moveTo>
                  <a:lnTo>
                    <a:pt x="23679" y="1032410"/>
                  </a:lnTo>
                  <a:lnTo>
                    <a:pt x="213236" y="1058224"/>
                  </a:lnTo>
                  <a:lnTo>
                    <a:pt x="211783" y="1084558"/>
                  </a:lnTo>
                  <a:close/>
                  <a:moveTo>
                    <a:pt x="1134569" y="1210227"/>
                  </a:moveTo>
                  <a:lnTo>
                    <a:pt x="1125675" y="1182484"/>
                  </a:lnTo>
                  <a:lnTo>
                    <a:pt x="2830136" y="1414604"/>
                  </a:lnTo>
                  <a:lnTo>
                    <a:pt x="2826589" y="1440653"/>
                  </a:lnTo>
                  <a:close/>
                  <a:moveTo>
                    <a:pt x="3361709" y="1513528"/>
                  </a:moveTo>
                  <a:lnTo>
                    <a:pt x="2909137" y="1451895"/>
                  </a:lnTo>
                  <a:lnTo>
                    <a:pt x="2878043" y="1421129"/>
                  </a:lnTo>
                  <a:lnTo>
                    <a:pt x="3365257" y="1487479"/>
                  </a:lnTo>
                  <a:close/>
                  <a:moveTo>
                    <a:pt x="1572842" y="1973303"/>
                  </a:moveTo>
                  <a:cubicBezTo>
                    <a:pt x="1642818" y="1947882"/>
                    <a:pt x="1708446" y="1914502"/>
                    <a:pt x="1767707" y="1873057"/>
                  </a:cubicBezTo>
                  <a:cubicBezTo>
                    <a:pt x="1814159" y="1807323"/>
                    <a:pt x="1877426" y="1753965"/>
                    <a:pt x="1951711" y="1717040"/>
                  </a:cubicBezTo>
                  <a:cubicBezTo>
                    <a:pt x="2004180" y="1663187"/>
                    <a:pt x="2047721" y="1602042"/>
                    <a:pt x="2082673" y="1536341"/>
                  </a:cubicBezTo>
                  <a:cubicBezTo>
                    <a:pt x="1844266" y="1587896"/>
                    <a:pt x="1648699" y="1751791"/>
                    <a:pt x="1572842" y="1973303"/>
                  </a:cubicBezTo>
                  <a:close/>
                  <a:moveTo>
                    <a:pt x="1097295" y="2038804"/>
                  </a:moveTo>
                  <a:cubicBezTo>
                    <a:pt x="1129662" y="2041851"/>
                    <a:pt x="1162498" y="2043353"/>
                    <a:pt x="1195718" y="2043353"/>
                  </a:cubicBezTo>
                  <a:lnTo>
                    <a:pt x="1217651" y="2042339"/>
                  </a:lnTo>
                  <a:lnTo>
                    <a:pt x="1218317" y="2034404"/>
                  </a:lnTo>
                  <a:cubicBezTo>
                    <a:pt x="1180135" y="1966096"/>
                    <a:pt x="1126811" y="1908829"/>
                    <a:pt x="1063080" y="1866429"/>
                  </a:cubicBezTo>
                  <a:cubicBezTo>
                    <a:pt x="963316" y="1852691"/>
                    <a:pt x="869723" y="1821880"/>
                    <a:pt x="787109" y="1775111"/>
                  </a:cubicBezTo>
                  <a:cubicBezTo>
                    <a:pt x="705263" y="1769090"/>
                    <a:pt x="625761" y="1785950"/>
                    <a:pt x="554171" y="1821330"/>
                  </a:cubicBezTo>
                  <a:cubicBezTo>
                    <a:pt x="583024" y="1849278"/>
                    <a:pt x="616118" y="1872253"/>
                    <a:pt x="650923" y="1892990"/>
                  </a:cubicBezTo>
                  <a:cubicBezTo>
                    <a:pt x="705972" y="1875974"/>
                    <a:pt x="764636" y="1870808"/>
                    <a:pt x="824257" y="1878927"/>
                  </a:cubicBezTo>
                  <a:cubicBezTo>
                    <a:pt x="935239" y="1894041"/>
                    <a:pt x="1030719" y="1952631"/>
                    <a:pt x="1097295" y="2038804"/>
                  </a:cubicBezTo>
                  <a:close/>
                  <a:moveTo>
                    <a:pt x="2698096" y="2384173"/>
                  </a:moveTo>
                  <a:lnTo>
                    <a:pt x="2702382" y="2352699"/>
                  </a:lnTo>
                  <a:lnTo>
                    <a:pt x="2740368" y="2389929"/>
                  </a:lnTo>
                  <a:close/>
                  <a:moveTo>
                    <a:pt x="2645548" y="2770032"/>
                  </a:moveTo>
                  <a:lnTo>
                    <a:pt x="2667723" y="2607202"/>
                  </a:lnTo>
                  <a:cubicBezTo>
                    <a:pt x="2772879" y="2526071"/>
                    <a:pt x="2844605" y="2409174"/>
                    <a:pt x="2863126" y="2273168"/>
                  </a:cubicBezTo>
                  <a:cubicBezTo>
                    <a:pt x="2881648" y="2137163"/>
                    <a:pt x="2843794" y="2005343"/>
                    <a:pt x="2764163" y="1899047"/>
                  </a:cubicBezTo>
                  <a:lnTo>
                    <a:pt x="2786337" y="1736217"/>
                  </a:lnTo>
                  <a:cubicBezTo>
                    <a:pt x="2935503" y="1878608"/>
                    <a:pt x="3014643" y="2080076"/>
                    <a:pt x="2986067" y="2289911"/>
                  </a:cubicBezTo>
                  <a:cubicBezTo>
                    <a:pt x="2957490" y="2499746"/>
                    <a:pt x="2827358" y="2672715"/>
                    <a:pt x="2645548" y="2770032"/>
                  </a:cubicBezTo>
                  <a:close/>
                  <a:moveTo>
                    <a:pt x="592268" y="2774383"/>
                  </a:moveTo>
                  <a:lnTo>
                    <a:pt x="734349" y="2627844"/>
                  </a:lnTo>
                  <a:lnTo>
                    <a:pt x="919882" y="2716476"/>
                  </a:lnTo>
                  <a:lnTo>
                    <a:pt x="822159" y="2537280"/>
                  </a:lnTo>
                  <a:lnTo>
                    <a:pt x="885607" y="2471842"/>
                  </a:lnTo>
                  <a:cubicBezTo>
                    <a:pt x="844651" y="2459532"/>
                    <a:pt x="805032" y="2444061"/>
                    <a:pt x="766969" y="2425613"/>
                  </a:cubicBezTo>
                  <a:lnTo>
                    <a:pt x="761764" y="2426533"/>
                  </a:lnTo>
                  <a:lnTo>
                    <a:pt x="759321" y="2422052"/>
                  </a:lnTo>
                  <a:cubicBezTo>
                    <a:pt x="720544" y="2406055"/>
                    <a:pt x="683367" y="2387018"/>
                    <a:pt x="648001" y="2365136"/>
                  </a:cubicBezTo>
                  <a:lnTo>
                    <a:pt x="636628" y="2448651"/>
                  </a:lnTo>
                  <a:lnTo>
                    <a:pt x="434150" y="2484439"/>
                  </a:lnTo>
                  <a:lnTo>
                    <a:pt x="619685" y="2573068"/>
                  </a:lnTo>
                  <a:close/>
                  <a:moveTo>
                    <a:pt x="674434" y="2979077"/>
                  </a:moveTo>
                  <a:cubicBezTo>
                    <a:pt x="950127" y="3016622"/>
                    <a:pt x="1208640" y="2826135"/>
                    <a:pt x="1285924" y="2541906"/>
                  </a:cubicBezTo>
                  <a:cubicBezTo>
                    <a:pt x="1251152" y="2542298"/>
                    <a:pt x="1216740" y="2540191"/>
                    <a:pt x="1182714" y="2536798"/>
                  </a:cubicBezTo>
                  <a:cubicBezTo>
                    <a:pt x="1110405" y="2759186"/>
                    <a:pt x="905751" y="2906171"/>
                    <a:pt x="688394" y="2876570"/>
                  </a:cubicBezTo>
                  <a:cubicBezTo>
                    <a:pt x="440481" y="2842809"/>
                    <a:pt x="269923" y="2592109"/>
                    <a:pt x="307440" y="2316618"/>
                  </a:cubicBezTo>
                  <a:cubicBezTo>
                    <a:pt x="315916" y="2254384"/>
                    <a:pt x="334284" y="2196210"/>
                    <a:pt x="361735" y="2144442"/>
                  </a:cubicBezTo>
                  <a:cubicBezTo>
                    <a:pt x="335412" y="2119310"/>
                    <a:pt x="311076" y="2092292"/>
                    <a:pt x="288568" y="2063789"/>
                  </a:cubicBezTo>
                  <a:cubicBezTo>
                    <a:pt x="246544" y="2134169"/>
                    <a:pt x="218027" y="2215131"/>
                    <a:pt x="206086" y="2302815"/>
                  </a:cubicBezTo>
                  <a:cubicBezTo>
                    <a:pt x="160859" y="2634919"/>
                    <a:pt x="370545" y="2937692"/>
                    <a:pt x="674434" y="2979077"/>
                  </a:cubicBezTo>
                  <a:close/>
                  <a:moveTo>
                    <a:pt x="736007" y="3116985"/>
                  </a:moveTo>
                  <a:cubicBezTo>
                    <a:pt x="307446" y="3058622"/>
                    <a:pt x="8996" y="2651739"/>
                    <a:pt x="69401" y="2208188"/>
                  </a:cubicBezTo>
                  <a:cubicBezTo>
                    <a:pt x="84642" y="2096272"/>
                    <a:pt x="121273" y="1992715"/>
                    <a:pt x="174650" y="1901498"/>
                  </a:cubicBezTo>
                  <a:cubicBezTo>
                    <a:pt x="63184" y="1715681"/>
                    <a:pt x="0" y="1499729"/>
                    <a:pt x="0" y="1269515"/>
                  </a:cubicBezTo>
                  <a:cubicBezTo>
                    <a:pt x="0" y="1213206"/>
                    <a:pt x="3780" y="1157751"/>
                    <a:pt x="12445" y="1103552"/>
                  </a:cubicBezTo>
                  <a:lnTo>
                    <a:pt x="209256" y="1130355"/>
                  </a:lnTo>
                  <a:cubicBezTo>
                    <a:pt x="208743" y="1133561"/>
                    <a:pt x="208724" y="1136777"/>
                    <a:pt x="208724" y="1139996"/>
                  </a:cubicBezTo>
                  <a:cubicBezTo>
                    <a:pt x="208724" y="1334204"/>
                    <a:pt x="275683" y="1514099"/>
                    <a:pt x="391025" y="1660312"/>
                  </a:cubicBezTo>
                  <a:cubicBezTo>
                    <a:pt x="435627" y="1624861"/>
                    <a:pt x="484732" y="1595733"/>
                    <a:pt x="537670" y="1574802"/>
                  </a:cubicBezTo>
                  <a:cubicBezTo>
                    <a:pt x="438755" y="1457465"/>
                    <a:pt x="380236" y="1311520"/>
                    <a:pt x="378178" y="1153359"/>
                  </a:cubicBezTo>
                  <a:lnTo>
                    <a:pt x="772613" y="1207075"/>
                  </a:lnTo>
                  <a:lnTo>
                    <a:pt x="685763" y="1477981"/>
                  </a:lnTo>
                  <a:lnTo>
                    <a:pt x="953085" y="1281128"/>
                  </a:lnTo>
                  <a:lnTo>
                    <a:pt x="1220408" y="1477981"/>
                  </a:lnTo>
                  <a:lnTo>
                    <a:pt x="1150036" y="1258474"/>
                  </a:lnTo>
                  <a:lnTo>
                    <a:pt x="2820420" y="1485954"/>
                  </a:lnTo>
                  <a:lnTo>
                    <a:pt x="2786337" y="1736217"/>
                  </a:lnTo>
                  <a:cubicBezTo>
                    <a:pt x="2731356" y="1679876"/>
                    <a:pt x="2665931" y="1632387"/>
                    <a:pt x="2592487" y="1596316"/>
                  </a:cubicBezTo>
                  <a:cubicBezTo>
                    <a:pt x="2581327" y="1637638"/>
                    <a:pt x="2567929" y="1678099"/>
                    <a:pt x="2552018" y="1717414"/>
                  </a:cubicBezTo>
                  <a:cubicBezTo>
                    <a:pt x="2639336" y="1760161"/>
                    <a:pt x="2711606" y="1823599"/>
                    <a:pt x="2764163" y="1899047"/>
                  </a:cubicBezTo>
                  <a:lnTo>
                    <a:pt x="2702382" y="2352699"/>
                  </a:lnTo>
                  <a:lnTo>
                    <a:pt x="2564840" y="2217891"/>
                  </a:lnTo>
                  <a:lnTo>
                    <a:pt x="2671500" y="1992729"/>
                  </a:lnTo>
                  <a:lnTo>
                    <a:pt x="2456360" y="2111567"/>
                  </a:lnTo>
                  <a:lnTo>
                    <a:pt x="2373852" y="2030697"/>
                  </a:lnTo>
                  <a:cubicBezTo>
                    <a:pt x="2354402" y="2057671"/>
                    <a:pt x="2333037" y="2083171"/>
                    <a:pt x="2309889" y="2107094"/>
                  </a:cubicBezTo>
                  <a:lnTo>
                    <a:pt x="2323400" y="2185011"/>
                  </a:lnTo>
                  <a:lnTo>
                    <a:pt x="2108259" y="2303846"/>
                  </a:lnTo>
                  <a:lnTo>
                    <a:pt x="2349704" y="2336726"/>
                  </a:lnTo>
                  <a:lnTo>
                    <a:pt x="2392266" y="2582211"/>
                  </a:lnTo>
                  <a:lnTo>
                    <a:pt x="2498923" y="2357047"/>
                  </a:lnTo>
                  <a:lnTo>
                    <a:pt x="2698096" y="2384173"/>
                  </a:lnTo>
                  <a:lnTo>
                    <a:pt x="2667723" y="2607202"/>
                  </a:lnTo>
                  <a:cubicBezTo>
                    <a:pt x="2543853" y="2709784"/>
                    <a:pt x="2371690" y="2760827"/>
                    <a:pt x="2190718" y="2736181"/>
                  </a:cubicBezTo>
                  <a:cubicBezTo>
                    <a:pt x="2003112" y="2710632"/>
                    <a:pt x="1846378" y="2609238"/>
                    <a:pt x="1755630" y="2469840"/>
                  </a:cubicBezTo>
                  <a:cubicBezTo>
                    <a:pt x="1715282" y="2484709"/>
                    <a:pt x="1673657" y="2496632"/>
                    <a:pt x="1631020" y="2505684"/>
                  </a:cubicBezTo>
                  <a:cubicBezTo>
                    <a:pt x="1737911" y="2690224"/>
                    <a:pt x="1935054" y="2826584"/>
                    <a:pt x="2173976" y="2859121"/>
                  </a:cubicBezTo>
                  <a:cubicBezTo>
                    <a:pt x="2345541" y="2882486"/>
                    <a:pt x="2510665" y="2848504"/>
                    <a:pt x="2645548" y="2770032"/>
                  </a:cubicBezTo>
                  <a:lnTo>
                    <a:pt x="2622908" y="2936282"/>
                  </a:lnTo>
                  <a:cubicBezTo>
                    <a:pt x="2454919" y="3017877"/>
                    <a:pt x="2260641" y="3052350"/>
                    <a:pt x="2060213" y="3025055"/>
                  </a:cubicBezTo>
                  <a:cubicBezTo>
                    <a:pt x="1838608" y="2994876"/>
                    <a:pt x="1644440" y="2893948"/>
                    <a:pt x="1501182" y="2746099"/>
                  </a:cubicBezTo>
                  <a:cubicBezTo>
                    <a:pt x="1342939" y="3005539"/>
                    <a:pt x="1047999" y="3159474"/>
                    <a:pt x="736007" y="3116985"/>
                  </a:cubicBezTo>
                  <a:close/>
                  <a:moveTo>
                    <a:pt x="2741536" y="4066326"/>
                  </a:moveTo>
                  <a:lnTo>
                    <a:pt x="2279290" y="3458331"/>
                  </a:lnTo>
                  <a:lnTo>
                    <a:pt x="2546851" y="3494768"/>
                  </a:lnTo>
                  <a:lnTo>
                    <a:pt x="2622908" y="2936282"/>
                  </a:lnTo>
                  <a:cubicBezTo>
                    <a:pt x="2901073" y="2801902"/>
                    <a:pt x="3107492" y="2538966"/>
                    <a:pt x="3151613" y="2214988"/>
                  </a:cubicBezTo>
                  <a:cubicBezTo>
                    <a:pt x="3187514" y="1951361"/>
                    <a:pt x="3109057" y="1697944"/>
                    <a:pt x="2952190" y="1503899"/>
                  </a:cubicBezTo>
                  <a:lnTo>
                    <a:pt x="3355540" y="1558829"/>
                  </a:lnTo>
                  <a:lnTo>
                    <a:pt x="3081971" y="3567643"/>
                  </a:lnTo>
                  <a:lnTo>
                    <a:pt x="3349532" y="3604081"/>
                  </a:lnTo>
                  <a:close/>
                </a:path>
              </a:pathLst>
            </a:custGeom>
            <a:gradFill flip="none" rotWithShape="1">
              <a:gsLst>
                <a:gs pos="0">
                  <a:schemeClr val="accent5">
                    <a:lumMod val="20000"/>
                    <a:lumOff val="80000"/>
                  </a:schemeClr>
                </a:gs>
                <a:gs pos="100000">
                  <a:schemeClr val="accent5">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hlinkClick r:id="rId2" action="ppaction://hlinksldjump"/>
          </p:cNvPr>
          <p:cNvSpPr/>
          <p:nvPr/>
        </p:nvSpPr>
        <p:spPr>
          <a:xfrm>
            <a:off x="3996452"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numCol="1" rtlCol="0" anchor="ctr"/>
          <a:lstStyle/>
          <a:p>
            <a:pPr algn="ctr">
              <a:lnSpc>
                <a:spcPct val="300000"/>
              </a:lnSpc>
            </a:pPr>
            <a:r>
              <a:rPr lang="en-US" sz="3600" b="1" dirty="0" smtClean="0">
                <a:solidFill>
                  <a:schemeClr val="bg1"/>
                </a:solidFill>
                <a:effectLst>
                  <a:outerShdw blurRad="38100" dist="38100" dir="2700000" algn="tl">
                    <a:srgbClr val="000000">
                      <a:alpha val="43137"/>
                    </a:srgbClr>
                  </a:outerShdw>
                </a:effectLst>
              </a:rPr>
              <a:t>07</a:t>
            </a:r>
            <a:endParaRPr lang="en-US" sz="3600" b="1" dirty="0">
              <a:solidFill>
                <a:schemeClr val="bg1"/>
              </a:solidFill>
              <a:effectLst>
                <a:outerShdw blurRad="38100" dist="38100" dir="2700000" algn="tl">
                  <a:srgbClr val="000000">
                    <a:alpha val="43137"/>
                  </a:srgbClr>
                </a:outerShdw>
              </a:effectLst>
            </a:endParaRPr>
          </a:p>
        </p:txBody>
      </p:sp>
      <p:sp>
        <p:nvSpPr>
          <p:cNvPr id="6" name="Rounded Rectangle 5"/>
          <p:cNvSpPr/>
          <p:nvPr/>
        </p:nvSpPr>
        <p:spPr>
          <a:xfrm>
            <a:off x="4936539" y="4941168"/>
            <a:ext cx="995648" cy="1590358"/>
          </a:xfrm>
          <a:prstGeom prst="roundRect">
            <a:avLst/>
          </a:prstGeom>
          <a:gradFill>
            <a:gsLst>
              <a:gs pos="0">
                <a:schemeClr val="accent3">
                  <a:lumMod val="75000"/>
                </a:schemeClr>
              </a:gs>
              <a:gs pos="80000">
                <a:schemeClr val="accent3">
                  <a:lumMod val="60000"/>
                  <a:lumOff val="40000"/>
                </a:schemeClr>
              </a:gs>
              <a:gs pos="100000">
                <a:schemeClr val="accent3">
                  <a:lumMod val="60000"/>
                  <a:lumOff val="40000"/>
                </a:schemeClr>
              </a:gs>
            </a:gsLst>
          </a:gradFill>
          <a:ln/>
          <a:effectLst>
            <a:outerShdw blurRad="63500" sx="102000" sy="102000" algn="c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prst="softRound"/>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08</a:t>
            </a:r>
            <a:endParaRPr lang="en-US" sz="3600" b="1" dirty="0">
              <a:effectLst>
                <a:outerShdw blurRad="38100" dist="38100" dir="2700000" algn="tl">
                  <a:srgbClr val="000000">
                    <a:alpha val="43137"/>
                  </a:srgbClr>
                </a:outerShdw>
              </a:effectLst>
            </a:endParaRPr>
          </a:p>
        </p:txBody>
      </p:sp>
      <p:sp>
        <p:nvSpPr>
          <p:cNvPr id="7" name="Rounded Rectangle 6">
            <a:hlinkClick r:id="rId3" action="ppaction://hlinksldjump"/>
          </p:cNvPr>
          <p:cNvSpPr/>
          <p:nvPr/>
        </p:nvSpPr>
        <p:spPr>
          <a:xfrm>
            <a:off x="5876626" y="4941168"/>
            <a:ext cx="995648" cy="1590358"/>
          </a:xfrm>
          <a:prstGeom prst="roundRect">
            <a:avLst/>
          </a:prstGeom>
          <a:gradFill>
            <a:gsLst>
              <a:gs pos="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09</a:t>
            </a:r>
            <a:endParaRPr lang="en-US" sz="3600" b="1" dirty="0">
              <a:effectLst>
                <a:outerShdw blurRad="38100" dist="38100" dir="2700000" algn="tl">
                  <a:srgbClr val="000000">
                    <a:alpha val="43137"/>
                  </a:srgbClr>
                </a:outerShdw>
              </a:effectLst>
            </a:endParaRPr>
          </a:p>
        </p:txBody>
      </p:sp>
      <p:sp>
        <p:nvSpPr>
          <p:cNvPr id="8" name="Rounded Rectangle 7">
            <a:hlinkClick r:id="rId4" action="ppaction://hlinksldjump"/>
          </p:cNvPr>
          <p:cNvSpPr/>
          <p:nvPr/>
        </p:nvSpPr>
        <p:spPr>
          <a:xfrm>
            <a:off x="6816712" y="4941168"/>
            <a:ext cx="995648" cy="1590358"/>
          </a:xfrm>
          <a:prstGeom prst="roundRect">
            <a:avLst/>
          </a:prstGeom>
          <a:gradFill>
            <a:gsLst>
              <a:gs pos="1000">
                <a:schemeClr val="tx2">
                  <a:lumMod val="75000"/>
                </a:schemeClr>
              </a:gs>
              <a:gs pos="80000">
                <a:schemeClr val="tx2">
                  <a:lumMod val="60000"/>
                  <a:lumOff val="40000"/>
                </a:schemeClr>
              </a:gs>
              <a:gs pos="100000">
                <a:schemeClr val="tx2">
                  <a:lumMod val="60000"/>
                  <a:lumOff val="40000"/>
                </a:schemeClr>
              </a:gs>
            </a:gsLst>
          </a:gradFill>
          <a:ln/>
          <a:effectLst>
            <a:outerShdw blurRad="50800" dist="38100" dir="8100000" algn="tr" rotWithShape="0">
              <a:prstClr val="black">
                <a:alpha val="40000"/>
              </a:prstClr>
            </a:outerShdw>
            <a:reflection stA="40000" endPos="20000" dir="5400000" sy="-100000" algn="bl" rotWithShape="0"/>
          </a:effectLst>
          <a:scene3d>
            <a:camera prst="perspectiveRight" fov="1800000">
              <a:rot lat="21000000" lon="21000000" rev="300000"/>
            </a:camera>
            <a:lightRig rig="threePt" dir="t">
              <a:rot lat="0" lon="0" rev="1200000"/>
            </a:lightRig>
          </a:scene3d>
          <a:sp3d z="63500">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ctr">
              <a:lnSpc>
                <a:spcPct val="300000"/>
              </a:lnSpc>
            </a:pPr>
            <a:r>
              <a:rPr lang="en-US" sz="3600" b="1" dirty="0" smtClean="0">
                <a:effectLst>
                  <a:outerShdw blurRad="38100" dist="38100" dir="2700000" algn="tl">
                    <a:srgbClr val="000000">
                      <a:alpha val="43137"/>
                    </a:srgbClr>
                  </a:outerShdw>
                </a:effectLst>
              </a:rPr>
              <a:t>10</a:t>
            </a:r>
            <a:endParaRPr lang="en-US" sz="3600" b="1" dirty="0">
              <a:effectLst>
                <a:outerShdw blurRad="38100" dist="38100" dir="2700000" algn="tl">
                  <a:srgbClr val="000000">
                    <a:alpha val="43137"/>
                  </a:srgbClr>
                </a:outerShdw>
              </a:effectLst>
            </a:endParaRPr>
          </a:p>
        </p:txBody>
      </p:sp>
      <p:grpSp>
        <p:nvGrpSpPr>
          <p:cNvPr id="31" name="Group 30"/>
          <p:cNvGrpSpPr/>
          <p:nvPr/>
        </p:nvGrpSpPr>
        <p:grpSpPr>
          <a:xfrm>
            <a:off x="323528" y="548680"/>
            <a:ext cx="8496944" cy="4844174"/>
            <a:chOff x="395536" y="938459"/>
            <a:chExt cx="8496944" cy="4844174"/>
          </a:xfrm>
          <a:effectLst>
            <a:outerShdw blurRad="50800" dist="38100" dir="8100000" algn="tr" rotWithShape="0">
              <a:prstClr val="black">
                <a:alpha val="40000"/>
              </a:prstClr>
            </a:outerShdw>
          </a:effectLst>
          <a:scene3d>
            <a:camera prst="perspectiveRight" fov="1800000">
              <a:rot lat="21000000" lon="21000000" rev="300000"/>
            </a:camera>
            <a:lightRig rig="threePt" dir="t"/>
          </a:scene3d>
        </p:grpSpPr>
        <p:sp>
          <p:nvSpPr>
            <p:cNvPr id="9" name="Rounded Rectangle 8"/>
            <p:cNvSpPr/>
            <p:nvPr/>
          </p:nvSpPr>
          <p:spPr>
            <a:xfrm>
              <a:off x="395536" y="1052736"/>
              <a:ext cx="7200799" cy="4554745"/>
            </a:xfrm>
            <a:custGeom>
              <a:avLst/>
              <a:gdLst/>
              <a:ahLst/>
              <a:cxnLst/>
              <a:rect l="l" t="t" r="r" b="b"/>
              <a:pathLst>
                <a:path w="7200799" h="4554745">
                  <a:moveTo>
                    <a:pt x="732083" y="2372710"/>
                  </a:moveTo>
                  <a:cubicBezTo>
                    <a:pt x="685685" y="2372710"/>
                    <a:pt x="648072" y="2410323"/>
                    <a:pt x="648072" y="2456721"/>
                  </a:cubicBezTo>
                  <a:lnTo>
                    <a:pt x="648072" y="4380485"/>
                  </a:lnTo>
                  <a:cubicBezTo>
                    <a:pt x="648072" y="4426883"/>
                    <a:pt x="685685" y="4464496"/>
                    <a:pt x="732083" y="4464496"/>
                  </a:cubicBezTo>
                  <a:lnTo>
                    <a:pt x="1068117" y="4464496"/>
                  </a:lnTo>
                  <a:cubicBezTo>
                    <a:pt x="1114515" y="4464496"/>
                    <a:pt x="1152128" y="4426883"/>
                    <a:pt x="1152128" y="4380485"/>
                  </a:cubicBezTo>
                  <a:lnTo>
                    <a:pt x="1152128" y="2456721"/>
                  </a:lnTo>
                  <a:cubicBezTo>
                    <a:pt x="1152128" y="2410323"/>
                    <a:pt x="1114515" y="2372710"/>
                    <a:pt x="1068117" y="2372710"/>
                  </a:cubicBezTo>
                  <a:close/>
                  <a:moveTo>
                    <a:pt x="1884211" y="2369961"/>
                  </a:moveTo>
                  <a:cubicBezTo>
                    <a:pt x="1837813" y="2369961"/>
                    <a:pt x="1800200" y="2407574"/>
                    <a:pt x="1800200" y="2453972"/>
                  </a:cubicBezTo>
                  <a:lnTo>
                    <a:pt x="1800200" y="4377736"/>
                  </a:lnTo>
                  <a:cubicBezTo>
                    <a:pt x="1800200" y="4424134"/>
                    <a:pt x="1837813" y="4461747"/>
                    <a:pt x="1884211" y="4461747"/>
                  </a:cubicBezTo>
                  <a:lnTo>
                    <a:pt x="2220245" y="4461747"/>
                  </a:lnTo>
                  <a:cubicBezTo>
                    <a:pt x="2266643" y="4461747"/>
                    <a:pt x="2304256" y="4424134"/>
                    <a:pt x="2304256" y="4377736"/>
                  </a:cubicBezTo>
                  <a:lnTo>
                    <a:pt x="2304256" y="2453972"/>
                  </a:lnTo>
                  <a:cubicBezTo>
                    <a:pt x="2304256" y="2407574"/>
                    <a:pt x="2266643" y="2369961"/>
                    <a:pt x="2220245" y="2369961"/>
                  </a:cubicBezTo>
                  <a:close/>
                  <a:moveTo>
                    <a:pt x="1308147" y="2369961"/>
                  </a:moveTo>
                  <a:cubicBezTo>
                    <a:pt x="1261749" y="2369961"/>
                    <a:pt x="1224136" y="2407574"/>
                    <a:pt x="1224136" y="2453972"/>
                  </a:cubicBezTo>
                  <a:lnTo>
                    <a:pt x="1224136" y="4377736"/>
                  </a:lnTo>
                  <a:cubicBezTo>
                    <a:pt x="1224136" y="4424134"/>
                    <a:pt x="1261749" y="4461747"/>
                    <a:pt x="1308147" y="4461747"/>
                  </a:cubicBezTo>
                  <a:lnTo>
                    <a:pt x="1644181" y="4461747"/>
                  </a:lnTo>
                  <a:cubicBezTo>
                    <a:pt x="1690579" y="4461747"/>
                    <a:pt x="1728192" y="4424134"/>
                    <a:pt x="1728192" y="4377736"/>
                  </a:cubicBezTo>
                  <a:lnTo>
                    <a:pt x="1728192" y="2453972"/>
                  </a:lnTo>
                  <a:cubicBezTo>
                    <a:pt x="1728192" y="2407574"/>
                    <a:pt x="1690579" y="2369961"/>
                    <a:pt x="1644181" y="2369961"/>
                  </a:cubicBezTo>
                  <a:close/>
                  <a:moveTo>
                    <a:pt x="156019" y="2369961"/>
                  </a:moveTo>
                  <a:cubicBezTo>
                    <a:pt x="109621" y="2369961"/>
                    <a:pt x="72008" y="2407574"/>
                    <a:pt x="72008" y="2453972"/>
                  </a:cubicBezTo>
                  <a:lnTo>
                    <a:pt x="72008" y="4377736"/>
                  </a:lnTo>
                  <a:cubicBezTo>
                    <a:pt x="72008" y="4424134"/>
                    <a:pt x="109621" y="4461747"/>
                    <a:pt x="156019" y="4461747"/>
                  </a:cubicBezTo>
                  <a:lnTo>
                    <a:pt x="492053" y="4461747"/>
                  </a:lnTo>
                  <a:cubicBezTo>
                    <a:pt x="538451" y="4461747"/>
                    <a:pt x="576064" y="4424134"/>
                    <a:pt x="576064" y="4377736"/>
                  </a:cubicBezTo>
                  <a:lnTo>
                    <a:pt x="576064" y="2453972"/>
                  </a:lnTo>
                  <a:cubicBezTo>
                    <a:pt x="576064" y="2407574"/>
                    <a:pt x="538451" y="2369961"/>
                    <a:pt x="492053" y="2369961"/>
                  </a:cubicBezTo>
                  <a:close/>
                  <a:moveTo>
                    <a:pt x="732083" y="128524"/>
                  </a:moveTo>
                  <a:cubicBezTo>
                    <a:pt x="685685" y="128524"/>
                    <a:pt x="648072" y="166137"/>
                    <a:pt x="648072" y="212535"/>
                  </a:cubicBezTo>
                  <a:lnTo>
                    <a:pt x="648072" y="2136299"/>
                  </a:lnTo>
                  <a:cubicBezTo>
                    <a:pt x="648072" y="2182697"/>
                    <a:pt x="685685" y="2220310"/>
                    <a:pt x="732083" y="2220310"/>
                  </a:cubicBezTo>
                  <a:lnTo>
                    <a:pt x="1068117" y="2220310"/>
                  </a:lnTo>
                  <a:cubicBezTo>
                    <a:pt x="1114515" y="2220310"/>
                    <a:pt x="1152128" y="2182697"/>
                    <a:pt x="1152128" y="2136299"/>
                  </a:cubicBezTo>
                  <a:lnTo>
                    <a:pt x="1152128" y="212535"/>
                  </a:lnTo>
                  <a:cubicBezTo>
                    <a:pt x="1152128" y="166137"/>
                    <a:pt x="1114515" y="128524"/>
                    <a:pt x="1068117" y="128524"/>
                  </a:cubicBezTo>
                  <a:close/>
                  <a:moveTo>
                    <a:pt x="1884211" y="125775"/>
                  </a:moveTo>
                  <a:cubicBezTo>
                    <a:pt x="1837813" y="125775"/>
                    <a:pt x="1800200" y="163388"/>
                    <a:pt x="1800200" y="209786"/>
                  </a:cubicBezTo>
                  <a:lnTo>
                    <a:pt x="1800200" y="2133550"/>
                  </a:lnTo>
                  <a:cubicBezTo>
                    <a:pt x="1800200" y="2179948"/>
                    <a:pt x="1837813" y="2217561"/>
                    <a:pt x="1884211" y="2217561"/>
                  </a:cubicBezTo>
                  <a:lnTo>
                    <a:pt x="2220245" y="2217561"/>
                  </a:lnTo>
                  <a:cubicBezTo>
                    <a:pt x="2266643" y="2217561"/>
                    <a:pt x="2304256" y="2179948"/>
                    <a:pt x="2304256" y="2133550"/>
                  </a:cubicBezTo>
                  <a:lnTo>
                    <a:pt x="2304256" y="209786"/>
                  </a:lnTo>
                  <a:cubicBezTo>
                    <a:pt x="2304256" y="163388"/>
                    <a:pt x="2266643" y="125775"/>
                    <a:pt x="2220245" y="125775"/>
                  </a:cubicBezTo>
                  <a:close/>
                  <a:moveTo>
                    <a:pt x="1308147" y="125775"/>
                  </a:moveTo>
                  <a:cubicBezTo>
                    <a:pt x="1261749" y="125775"/>
                    <a:pt x="1224136" y="163388"/>
                    <a:pt x="1224136" y="209786"/>
                  </a:cubicBezTo>
                  <a:lnTo>
                    <a:pt x="1224136" y="2133550"/>
                  </a:lnTo>
                  <a:cubicBezTo>
                    <a:pt x="1224136" y="2179948"/>
                    <a:pt x="1261749" y="2217561"/>
                    <a:pt x="1308147" y="2217561"/>
                  </a:cubicBezTo>
                  <a:lnTo>
                    <a:pt x="1644181" y="2217561"/>
                  </a:lnTo>
                  <a:cubicBezTo>
                    <a:pt x="1690579" y="2217561"/>
                    <a:pt x="1728192" y="2179948"/>
                    <a:pt x="1728192" y="2133550"/>
                  </a:cubicBezTo>
                  <a:lnTo>
                    <a:pt x="1728192" y="209786"/>
                  </a:lnTo>
                  <a:cubicBezTo>
                    <a:pt x="1728192" y="163388"/>
                    <a:pt x="1690579" y="125775"/>
                    <a:pt x="1644181" y="125775"/>
                  </a:cubicBezTo>
                  <a:close/>
                  <a:moveTo>
                    <a:pt x="156019" y="125775"/>
                  </a:moveTo>
                  <a:cubicBezTo>
                    <a:pt x="109621" y="125775"/>
                    <a:pt x="72008" y="163388"/>
                    <a:pt x="72008" y="209786"/>
                  </a:cubicBezTo>
                  <a:lnTo>
                    <a:pt x="72008" y="2133550"/>
                  </a:lnTo>
                  <a:cubicBezTo>
                    <a:pt x="72008" y="2179948"/>
                    <a:pt x="109621" y="2217561"/>
                    <a:pt x="156019" y="2217561"/>
                  </a:cubicBezTo>
                  <a:lnTo>
                    <a:pt x="492053" y="2217561"/>
                  </a:lnTo>
                  <a:cubicBezTo>
                    <a:pt x="538451" y="2217561"/>
                    <a:pt x="576064" y="2179948"/>
                    <a:pt x="576064" y="2133550"/>
                  </a:cubicBezTo>
                  <a:lnTo>
                    <a:pt x="576064" y="209786"/>
                  </a:lnTo>
                  <a:cubicBezTo>
                    <a:pt x="576064" y="163388"/>
                    <a:pt x="538451" y="125775"/>
                    <a:pt x="492053" y="125775"/>
                  </a:cubicBezTo>
                  <a:close/>
                  <a:moveTo>
                    <a:pt x="202140" y="0"/>
                  </a:moveTo>
                  <a:lnTo>
                    <a:pt x="6998659" y="0"/>
                  </a:lnTo>
                  <a:cubicBezTo>
                    <a:pt x="7110298" y="0"/>
                    <a:pt x="7200799" y="90501"/>
                    <a:pt x="7200799" y="202140"/>
                  </a:cubicBezTo>
                  <a:lnTo>
                    <a:pt x="7200799" y="4352605"/>
                  </a:lnTo>
                  <a:cubicBezTo>
                    <a:pt x="7200799" y="4464244"/>
                    <a:pt x="7110298" y="4554745"/>
                    <a:pt x="6998659" y="4554745"/>
                  </a:cubicBezTo>
                  <a:lnTo>
                    <a:pt x="202140" y="4554745"/>
                  </a:lnTo>
                  <a:cubicBezTo>
                    <a:pt x="90501" y="4554745"/>
                    <a:pt x="0" y="4464244"/>
                    <a:pt x="0" y="4352605"/>
                  </a:cubicBezTo>
                  <a:lnTo>
                    <a:pt x="0" y="202140"/>
                  </a:lnTo>
                  <a:cubicBezTo>
                    <a:pt x="0" y="90501"/>
                    <a:pt x="90501" y="0"/>
                    <a:pt x="202140" y="0"/>
                  </a:cubicBezTo>
                  <a:close/>
                </a:path>
              </a:pathLst>
            </a:custGeom>
            <a:gradFill flip="none" rotWithShape="1">
              <a:gsLst>
                <a:gs pos="0">
                  <a:schemeClr val="bg1"/>
                </a:gs>
                <a:gs pos="100000">
                  <a:schemeClr val="tx2">
                    <a:lumMod val="60000"/>
                    <a:lumOff val="40000"/>
                  </a:schemeClr>
                </a:gs>
              </a:gsLst>
              <a:path path="circle">
                <a:fillToRect l="100000" b="100000"/>
              </a:path>
              <a:tileRect t="-100000" r="-100000"/>
            </a:gradFill>
            <a:ln w="88900">
              <a:no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2843809" y="938459"/>
              <a:ext cx="6048671" cy="4844174"/>
            </a:xfrm>
            <a:prstGeom prst="roundRect">
              <a:avLst>
                <a:gd name="adj" fmla="val 4438"/>
              </a:avLst>
            </a:prstGeom>
            <a:gradFill flip="none" rotWithShape="1">
              <a:gsLst>
                <a:gs pos="80000">
                  <a:schemeClr val="bg1"/>
                </a:gs>
                <a:gs pos="100000">
                  <a:schemeClr val="accent5">
                    <a:lumMod val="20000"/>
                    <a:lumOff val="80000"/>
                  </a:schemeClr>
                </a:gs>
              </a:gsLst>
              <a:path path="circle">
                <a:fillToRect l="50000" t="50000" r="50000" b="50000"/>
              </a:path>
              <a:tileRect/>
            </a:gradFill>
            <a:ln w="88900">
              <a:gradFill flip="none" rotWithShape="1">
                <a:gsLst>
                  <a:gs pos="0">
                    <a:schemeClr val="tx2">
                      <a:lumMod val="40000"/>
                      <a:lumOff val="60000"/>
                    </a:schemeClr>
                  </a:gs>
                  <a:gs pos="100000">
                    <a:schemeClr val="tx2">
                      <a:lumMod val="20000"/>
                      <a:lumOff val="80000"/>
                    </a:schemeClr>
                  </a:gs>
                </a:gsLst>
                <a:lin ang="16200000" scaled="1"/>
                <a:tileRect/>
              </a:gradFill>
            </a:ln>
            <a:effectLst/>
            <a:sp3d z="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smtClean="0">
                  <a:solidFill>
                    <a:schemeClr val="tx1"/>
                  </a:solidFill>
                  <a:latin typeface="Arial" pitchFamily="34" charset="0"/>
                  <a:cs typeface="Arial" pitchFamily="34" charset="0"/>
                </a:rPr>
                <a:t>Dintre </a:t>
              </a:r>
              <a:r>
                <a:rPr lang="vi-VN" sz="2400" dirty="0">
                  <a:solidFill>
                    <a:schemeClr val="tx1"/>
                  </a:solidFill>
                  <a:latin typeface="Arial" pitchFamily="34" charset="0"/>
                  <a:cs typeface="Arial" pitchFamily="34" charset="0"/>
                </a:rPr>
                <a:t>fragmentele care alcătuiesc grupa a doua, cea mai însemnată lucrare este </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Alexandru Lăpușneanul</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 </a:t>
              </a:r>
              <a:r>
                <a:rPr lang="vi-VN" sz="2400" dirty="0">
                  <a:solidFill>
                    <a:schemeClr val="tx1"/>
                  </a:solidFill>
                  <a:latin typeface="Arial" pitchFamily="34" charset="0"/>
                  <a:cs typeface="Arial" pitchFamily="34" charset="0"/>
                </a:rPr>
                <a:t>publicată în </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Dacia Literară</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 </a:t>
              </a:r>
              <a:r>
                <a:rPr lang="vi-VN" sz="2400" dirty="0">
                  <a:solidFill>
                    <a:schemeClr val="tx1"/>
                  </a:solidFill>
                  <a:latin typeface="Arial" pitchFamily="34" charset="0"/>
                  <a:cs typeface="Arial" pitchFamily="34" charset="0"/>
                </a:rPr>
                <a:t>în 1840, una din nuvelele de referință ale literaturii române.</a:t>
              </a:r>
            </a:p>
            <a:p>
              <a:pPr algn="ctr"/>
              <a:r>
                <a:rPr lang="vi-VN" sz="2400" dirty="0">
                  <a:solidFill>
                    <a:schemeClr val="tx1"/>
                  </a:solidFill>
                  <a:latin typeface="Arial" pitchFamily="34" charset="0"/>
                  <a:cs typeface="Arial" pitchFamily="34" charset="0"/>
                </a:rPr>
                <a:t>A treia grupă din scrierile lui Negruzzi o formează </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Scrisorile</a:t>
              </a:r>
              <a:r>
                <a:rPr lang="en-US" sz="2400" dirty="0" smtClean="0">
                  <a:solidFill>
                    <a:schemeClr val="tx1"/>
                  </a:solidFill>
                  <a:latin typeface="Arial" pitchFamily="34" charset="0"/>
                  <a:cs typeface="Arial" pitchFamily="34" charset="0"/>
                </a:rPr>
                <a:t>”</a:t>
              </a:r>
              <a:r>
                <a:rPr lang="vi-VN" sz="2400" dirty="0" smtClean="0">
                  <a:solidFill>
                    <a:schemeClr val="tx1"/>
                  </a:solidFill>
                  <a:latin typeface="Arial" pitchFamily="34" charset="0"/>
                  <a:cs typeface="Arial" pitchFamily="34" charset="0"/>
                </a:rPr>
                <a:t>, </a:t>
              </a:r>
              <a:r>
                <a:rPr lang="vi-VN" sz="2400" dirty="0">
                  <a:solidFill>
                    <a:schemeClr val="tx1"/>
                  </a:solidFill>
                  <a:latin typeface="Arial" pitchFamily="34" charset="0"/>
                  <a:cs typeface="Arial" pitchFamily="34" charset="0"/>
                </a:rPr>
                <a:t>peste 30 de bucăți. În unele se găsesc observări critice și satirice asupra obiceiurilor societății; în alte notițe despre diferiți scriitori (Scavin, Alexandru Donici), în alte amintiri personale sau povestiri din istoria țării</a:t>
              </a:r>
              <a:r>
                <a:rPr lang="vi-VN" sz="2400" dirty="0" smtClean="0">
                  <a:solidFill>
                    <a:schemeClr val="tx1"/>
                  </a:solidFill>
                  <a:latin typeface="Arial" pitchFamily="34" charset="0"/>
                  <a:cs typeface="Arial" pitchFamily="34" charset="0"/>
                </a:rPr>
                <a:t>.</a:t>
              </a:r>
              <a:endParaRPr lang="vi-VN" sz="2400" dirty="0">
                <a:solidFill>
                  <a:schemeClr val="tx1"/>
                </a:solidFill>
                <a:latin typeface="Arial" pitchFamily="34" charset="0"/>
                <a:cs typeface="Arial" pitchFamily="34" charset="0"/>
              </a:endParaRPr>
            </a:p>
          </p:txBody>
        </p:sp>
      </p:grpSp>
      <p:pic>
        <p:nvPicPr>
          <p:cNvPr id="38" name="Picture 2" descr="C:\Documents and Settings\cmiN\Desktop\romana\img\autori\1\1_95_Costache_Negruzzi_de_la_Hermeziu1 el.jpg"/>
          <p:cNvPicPr>
            <a:picLocks noChangeAspect="1" noChangeArrowheads="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21267479">
            <a:off x="528408" y="2959161"/>
            <a:ext cx="2110771" cy="2305321"/>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9" name="Picture 2" descr="C:\Documents and Settings\cmiN\Desktop\romana\img\autori\1\350px-Casa_memorială_Costache_Negruzzi_de_la_Hermeziu_1.jpg"/>
          <p:cNvPicPr>
            <a:picLocks noChangeAspect="1" noChangeArrowheads="1"/>
          </p:cNvPicPr>
          <p:nvPr/>
        </p:nvPicPr>
        <p:blipFill>
          <a:blip r:embed="rId7">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345996" y="1155032"/>
            <a:ext cx="2160174" cy="1929278"/>
          </a:xfrm>
          <a:prstGeom prst="rect">
            <a:avLst/>
          </a:prstGeom>
          <a:solidFill>
            <a:srgbClr val="FFFFFF">
              <a:shade val="85000"/>
            </a:srgbClr>
          </a:solidFill>
          <a:ln w="190500" cap="sq">
            <a:solidFill>
              <a:srgbClr val="FFFFFF"/>
            </a:solidFill>
            <a:miter lim="800000"/>
          </a:ln>
          <a:effectLst>
            <a:outerShdw blurRad="50800" dist="38100" dir="8100000" algn="tr" rotWithShape="0">
              <a:prstClr val="black">
                <a:alpha val="40000"/>
              </a:prst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565113863"/>
      </p:ext>
    </p:extLst>
  </p:cSld>
  <p:clrMapOvr>
    <a:masterClrMapping/>
  </p:clrMapOvr>
  <mc:AlternateContent xmlns:mc="http://schemas.openxmlformats.org/markup-compatibility/2006" xmlns:p14="http://schemas.microsoft.com/office/powerpoint/2010/main">
    <mc:Choice Requires="p14">
      <p:transition spd="slow" p14:dur="1600" advClick="0">
        <p14:prism dir="u" isContent="1"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32" presetClass="emph" presetSubtype="0" fill="hold" grpId="0" nodeType="withEffect">
                                  <p:stCondLst>
                                    <p:cond delay="0"/>
                                  </p:stCondLst>
                                  <p:childTnLst>
                                    <p:animRot by="120000">
                                      <p:cBhvr>
                                        <p:cTn id="21" dur="100" fill="hold">
                                          <p:stCondLst>
                                            <p:cond delay="0"/>
                                          </p:stCondLst>
                                        </p:cTn>
                                        <p:tgtEl>
                                          <p:spTgt spid="2"/>
                                        </p:tgtEl>
                                        <p:attrNameLst>
                                          <p:attrName>r</p:attrName>
                                        </p:attrNameLst>
                                      </p:cBhvr>
                                    </p:animRot>
                                    <p:animRot by="-240000">
                                      <p:cBhvr>
                                        <p:cTn id="22" dur="200" fill="hold">
                                          <p:stCondLst>
                                            <p:cond delay="200"/>
                                          </p:stCondLst>
                                        </p:cTn>
                                        <p:tgtEl>
                                          <p:spTgt spid="2"/>
                                        </p:tgtEl>
                                        <p:attrNameLst>
                                          <p:attrName>r</p:attrName>
                                        </p:attrNameLst>
                                      </p:cBhvr>
                                    </p:animRot>
                                    <p:animRot by="240000">
                                      <p:cBhvr>
                                        <p:cTn id="23" dur="200" fill="hold">
                                          <p:stCondLst>
                                            <p:cond delay="400"/>
                                          </p:stCondLst>
                                        </p:cTn>
                                        <p:tgtEl>
                                          <p:spTgt spid="2"/>
                                        </p:tgtEl>
                                        <p:attrNameLst>
                                          <p:attrName>r</p:attrName>
                                        </p:attrNameLst>
                                      </p:cBhvr>
                                    </p:animRot>
                                    <p:animRot by="-240000">
                                      <p:cBhvr>
                                        <p:cTn id="24" dur="200" fill="hold">
                                          <p:stCondLst>
                                            <p:cond delay="600"/>
                                          </p:stCondLst>
                                        </p:cTn>
                                        <p:tgtEl>
                                          <p:spTgt spid="2"/>
                                        </p:tgtEl>
                                        <p:attrNameLst>
                                          <p:attrName>r</p:attrName>
                                        </p:attrNameLst>
                                      </p:cBhvr>
                                    </p:animRot>
                                    <p:animRot by="120000">
                                      <p:cBhvr>
                                        <p:cTn id="25" dur="200" fill="hold">
                                          <p:stCondLst>
                                            <p:cond delay="800"/>
                                          </p:stCondLst>
                                        </p:cTn>
                                        <p:tgtEl>
                                          <p:spTgt spid="2"/>
                                        </p:tgtEl>
                                        <p:attrNameLst>
                                          <p:attrName>r</p:attrName>
                                        </p:attrNameLst>
                                      </p:cBhvr>
                                    </p:animRot>
                                  </p:childTnLst>
                                </p:cTn>
                              </p:par>
                              <p:par>
                                <p:cTn id="26" presetID="32" presetClass="emph" presetSubtype="0" fill="hold" grpId="0" nodeType="withEffect">
                                  <p:stCondLst>
                                    <p:cond delay="0"/>
                                  </p:stCondLst>
                                  <p:childTnLst>
                                    <p:animRot by="120000">
                                      <p:cBhvr>
                                        <p:cTn id="27" dur="100" fill="hold">
                                          <p:stCondLst>
                                            <p:cond delay="0"/>
                                          </p:stCondLst>
                                        </p:cTn>
                                        <p:tgtEl>
                                          <p:spTgt spid="6"/>
                                        </p:tgtEl>
                                        <p:attrNameLst>
                                          <p:attrName>r</p:attrName>
                                        </p:attrNameLst>
                                      </p:cBhvr>
                                    </p:animRot>
                                    <p:animRot by="-240000">
                                      <p:cBhvr>
                                        <p:cTn id="28" dur="200" fill="hold">
                                          <p:stCondLst>
                                            <p:cond delay="200"/>
                                          </p:stCondLst>
                                        </p:cTn>
                                        <p:tgtEl>
                                          <p:spTgt spid="6"/>
                                        </p:tgtEl>
                                        <p:attrNameLst>
                                          <p:attrName>r</p:attrName>
                                        </p:attrNameLst>
                                      </p:cBhvr>
                                    </p:animRot>
                                    <p:animRot by="240000">
                                      <p:cBhvr>
                                        <p:cTn id="29" dur="200" fill="hold">
                                          <p:stCondLst>
                                            <p:cond delay="400"/>
                                          </p:stCondLst>
                                        </p:cTn>
                                        <p:tgtEl>
                                          <p:spTgt spid="6"/>
                                        </p:tgtEl>
                                        <p:attrNameLst>
                                          <p:attrName>r</p:attrName>
                                        </p:attrNameLst>
                                      </p:cBhvr>
                                    </p:animRot>
                                    <p:animRot by="-240000">
                                      <p:cBhvr>
                                        <p:cTn id="30" dur="200" fill="hold">
                                          <p:stCondLst>
                                            <p:cond delay="600"/>
                                          </p:stCondLst>
                                        </p:cTn>
                                        <p:tgtEl>
                                          <p:spTgt spid="6"/>
                                        </p:tgtEl>
                                        <p:attrNameLst>
                                          <p:attrName>r</p:attrName>
                                        </p:attrNameLst>
                                      </p:cBhvr>
                                    </p:animRot>
                                    <p:animRot by="120000">
                                      <p:cBhvr>
                                        <p:cTn id="31" dur="200" fill="hold">
                                          <p:stCondLst>
                                            <p:cond delay="800"/>
                                          </p:stCondLst>
                                        </p:cTn>
                                        <p:tgtEl>
                                          <p:spTgt spid="6"/>
                                        </p:tgtEl>
                                        <p:attrNameLst>
                                          <p:attrName>r</p:attrName>
                                        </p:attrNameLst>
                                      </p:cBhvr>
                                    </p:animRot>
                                  </p:childTnLst>
                                </p:cTn>
                              </p:par>
                              <p:par>
                                <p:cTn id="32" presetID="32" presetClass="emph" presetSubtype="0" fill="hold" grpId="0" nodeType="withEffect">
                                  <p:stCondLst>
                                    <p:cond delay="0"/>
                                  </p:stCondLst>
                                  <p:childTnLst>
                                    <p:animRot by="120000">
                                      <p:cBhvr>
                                        <p:cTn id="33" dur="100" fill="hold">
                                          <p:stCondLst>
                                            <p:cond delay="0"/>
                                          </p:stCondLst>
                                        </p:cTn>
                                        <p:tgtEl>
                                          <p:spTgt spid="7"/>
                                        </p:tgtEl>
                                        <p:attrNameLst>
                                          <p:attrName>r</p:attrName>
                                        </p:attrNameLst>
                                      </p:cBhvr>
                                    </p:animRot>
                                    <p:animRot by="-240000">
                                      <p:cBhvr>
                                        <p:cTn id="34" dur="200" fill="hold">
                                          <p:stCondLst>
                                            <p:cond delay="200"/>
                                          </p:stCondLst>
                                        </p:cTn>
                                        <p:tgtEl>
                                          <p:spTgt spid="7"/>
                                        </p:tgtEl>
                                        <p:attrNameLst>
                                          <p:attrName>r</p:attrName>
                                        </p:attrNameLst>
                                      </p:cBhvr>
                                    </p:animRot>
                                    <p:animRot by="240000">
                                      <p:cBhvr>
                                        <p:cTn id="35" dur="200" fill="hold">
                                          <p:stCondLst>
                                            <p:cond delay="400"/>
                                          </p:stCondLst>
                                        </p:cTn>
                                        <p:tgtEl>
                                          <p:spTgt spid="7"/>
                                        </p:tgtEl>
                                        <p:attrNameLst>
                                          <p:attrName>r</p:attrName>
                                        </p:attrNameLst>
                                      </p:cBhvr>
                                    </p:animRot>
                                    <p:animRot by="-240000">
                                      <p:cBhvr>
                                        <p:cTn id="36" dur="200" fill="hold">
                                          <p:stCondLst>
                                            <p:cond delay="600"/>
                                          </p:stCondLst>
                                        </p:cTn>
                                        <p:tgtEl>
                                          <p:spTgt spid="7"/>
                                        </p:tgtEl>
                                        <p:attrNameLst>
                                          <p:attrName>r</p:attrName>
                                        </p:attrNameLst>
                                      </p:cBhvr>
                                    </p:animRot>
                                    <p:animRot by="120000">
                                      <p:cBhvr>
                                        <p:cTn id="37" dur="200" fill="hold">
                                          <p:stCondLst>
                                            <p:cond delay="800"/>
                                          </p:stCondLst>
                                        </p:cTn>
                                        <p:tgtEl>
                                          <p:spTgt spid="7"/>
                                        </p:tgtEl>
                                        <p:attrNameLst>
                                          <p:attrName>r</p:attrName>
                                        </p:attrNameLst>
                                      </p:cBhvr>
                                    </p:animRot>
                                  </p:childTnLst>
                                </p:cTn>
                              </p:par>
                              <p:par>
                                <p:cTn id="38" presetID="32" presetClass="emph" presetSubtype="0" fill="hold" grpId="0" nodeType="withEffect">
                                  <p:stCondLst>
                                    <p:cond delay="0"/>
                                  </p:stCondLst>
                                  <p:childTnLst>
                                    <p:animRot by="120000">
                                      <p:cBhvr>
                                        <p:cTn id="39" dur="100" fill="hold">
                                          <p:stCondLst>
                                            <p:cond delay="0"/>
                                          </p:stCondLst>
                                        </p:cTn>
                                        <p:tgtEl>
                                          <p:spTgt spid="8"/>
                                        </p:tgtEl>
                                        <p:attrNameLst>
                                          <p:attrName>r</p:attrName>
                                        </p:attrNameLst>
                                      </p:cBhvr>
                                    </p:animRot>
                                    <p:animRot by="-240000">
                                      <p:cBhvr>
                                        <p:cTn id="40" dur="200" fill="hold">
                                          <p:stCondLst>
                                            <p:cond delay="200"/>
                                          </p:stCondLst>
                                        </p:cTn>
                                        <p:tgtEl>
                                          <p:spTgt spid="8"/>
                                        </p:tgtEl>
                                        <p:attrNameLst>
                                          <p:attrName>r</p:attrName>
                                        </p:attrNameLst>
                                      </p:cBhvr>
                                    </p:animRot>
                                    <p:animRot by="240000">
                                      <p:cBhvr>
                                        <p:cTn id="41" dur="200" fill="hold">
                                          <p:stCondLst>
                                            <p:cond delay="400"/>
                                          </p:stCondLst>
                                        </p:cTn>
                                        <p:tgtEl>
                                          <p:spTgt spid="8"/>
                                        </p:tgtEl>
                                        <p:attrNameLst>
                                          <p:attrName>r</p:attrName>
                                        </p:attrNameLst>
                                      </p:cBhvr>
                                    </p:animRot>
                                    <p:animRot by="-240000">
                                      <p:cBhvr>
                                        <p:cTn id="42" dur="200" fill="hold">
                                          <p:stCondLst>
                                            <p:cond delay="600"/>
                                          </p:stCondLst>
                                        </p:cTn>
                                        <p:tgtEl>
                                          <p:spTgt spid="8"/>
                                        </p:tgtEl>
                                        <p:attrNameLst>
                                          <p:attrName>r</p:attrName>
                                        </p:attrNameLst>
                                      </p:cBhvr>
                                    </p:animRot>
                                    <p:animRot by="120000">
                                      <p:cBhvr>
                                        <p:cTn id="43" dur="200" fill="hold">
                                          <p:stCondLst>
                                            <p:cond delay="800"/>
                                          </p:stCondLst>
                                        </p:cTn>
                                        <p:tgtEl>
                                          <p:spTgt spid="8"/>
                                        </p:tgtEl>
                                        <p:attrNameLst>
                                          <p:attrName>r</p:attrName>
                                        </p:attrNameLst>
                                      </p:cBhvr>
                                    </p:animRot>
                                  </p:childTnLst>
                                </p:cTn>
                              </p:par>
                              <p:par>
                                <p:cTn id="44" presetID="10" presetClass="entr" presetSubtype="0"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1121</TotalTime>
  <Words>4234</Words>
  <Application>Microsoft Office PowerPoint</Application>
  <PresentationFormat>On-screen Show (4:3)</PresentationFormat>
  <Paragraphs>304</Paragraphs>
  <Slides>52</Slides>
  <Notes>0</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romana_pasopt</dc:title>
  <dc:creator>Cosmin Poieana</dc:creator>
  <cp:lastModifiedBy>Cosmin Poieana</cp:lastModifiedBy>
  <cp:revision>248</cp:revision>
  <dcterms:created xsi:type="dcterms:W3CDTF">2011-01-05T14:56:33Z</dcterms:created>
  <dcterms:modified xsi:type="dcterms:W3CDTF">2011-01-13T12:00:52Z</dcterms:modified>
</cp:coreProperties>
</file>